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8" r:id="rId3"/>
    <p:sldId id="259" r:id="rId4"/>
    <p:sldId id="260" r:id="rId5"/>
    <p:sldId id="268" r:id="rId6"/>
    <p:sldId id="273" r:id="rId7"/>
    <p:sldId id="269" r:id="rId8"/>
    <p:sldId id="270" r:id="rId9"/>
    <p:sldId id="261" r:id="rId10"/>
    <p:sldId id="262" r:id="rId11"/>
    <p:sldId id="263" r:id="rId12"/>
    <p:sldId id="271" r:id="rId13"/>
    <p:sldId id="272" r:id="rId14"/>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378"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het opmaakprofiel van de modelondertitel te bewerken</a:t>
            </a:r>
            <a:endParaRPr lang="nl-NL"/>
          </a:p>
        </p:txBody>
      </p:sp>
      <p:sp>
        <p:nvSpPr>
          <p:cNvPr id="4" name="Tijdelijke aanduiding voor datum 3"/>
          <p:cNvSpPr>
            <a:spLocks noGrp="1"/>
          </p:cNvSpPr>
          <p:nvPr>
            <p:ph type="dt" sz="half" idx="10"/>
          </p:nvPr>
        </p:nvSpPr>
        <p:spPr/>
        <p:txBody>
          <a:bodyPr/>
          <a:lstStyle/>
          <a:p>
            <a:fld id="{78435F9A-EB15-4592-8D74-6A6E74B85969}" type="datetimeFigureOut">
              <a:rPr lang="nl-NL" smtClean="0"/>
              <a:t>12-4-2015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75A3FADE-58C3-43DC-B11C-E09532FF5184}" type="slidenum">
              <a:rPr lang="nl-NL" smtClean="0"/>
              <a:t>‹nr.›</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78435F9A-EB15-4592-8D74-6A6E74B85969}" type="datetimeFigureOut">
              <a:rPr lang="nl-NL" smtClean="0"/>
              <a:t>12-4-2015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75A3FADE-58C3-43DC-B11C-E09532FF5184}" type="slidenum">
              <a:rPr lang="nl-NL" smtClean="0"/>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78435F9A-EB15-4592-8D74-6A6E74B85969}" type="datetimeFigureOut">
              <a:rPr lang="nl-NL" smtClean="0"/>
              <a:t>12-4-2015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75A3FADE-58C3-43DC-B11C-E09532FF5184}" type="slidenum">
              <a:rPr lang="nl-NL" smtClean="0"/>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78435F9A-EB15-4592-8D74-6A6E74B85969}" type="datetimeFigureOut">
              <a:rPr lang="nl-NL" smtClean="0"/>
              <a:t>12-4-2015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75A3FADE-58C3-43DC-B11C-E09532FF5184}" type="slidenum">
              <a:rPr lang="nl-NL" smtClean="0"/>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78435F9A-EB15-4592-8D74-6A6E74B85969}" type="datetimeFigureOut">
              <a:rPr lang="nl-NL" smtClean="0"/>
              <a:t>12-4-2015</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75A3FADE-58C3-43DC-B11C-E09532FF5184}" type="slidenum">
              <a:rPr lang="nl-NL" smtClean="0"/>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78435F9A-EB15-4592-8D74-6A6E74B85969}" type="datetimeFigureOut">
              <a:rPr lang="nl-NL" smtClean="0"/>
              <a:t>12-4-2015</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75A3FADE-58C3-43DC-B11C-E09532FF5184}" type="slidenum">
              <a:rPr lang="nl-NL" smtClean="0"/>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78435F9A-EB15-4592-8D74-6A6E74B85969}" type="datetimeFigureOut">
              <a:rPr lang="nl-NL" smtClean="0"/>
              <a:t>12-4-2015</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75A3FADE-58C3-43DC-B11C-E09532FF5184}" type="slidenum">
              <a:rPr lang="nl-NL" smtClean="0"/>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78435F9A-EB15-4592-8D74-6A6E74B85969}" type="datetimeFigureOut">
              <a:rPr lang="nl-NL" smtClean="0"/>
              <a:t>12-4-2015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75A3FADE-58C3-43DC-B11C-E09532FF5184}" type="slidenum">
              <a:rPr lang="nl-NL" smtClean="0"/>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78435F9A-EB15-4592-8D74-6A6E74B85969}" type="datetimeFigureOut">
              <a:rPr lang="nl-NL" smtClean="0"/>
              <a:t>12-4-2015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75A3FADE-58C3-43DC-B11C-E09532FF5184}" type="slidenum">
              <a:rPr lang="nl-NL" smtClean="0"/>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78435F9A-EB15-4592-8D74-6A6E74B85969}" type="datetimeFigureOut">
              <a:rPr lang="nl-NL" smtClean="0"/>
              <a:t>12-4-2015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75A3FADE-58C3-43DC-B11C-E09532FF5184}" type="slidenum">
              <a:rPr lang="nl-NL" smtClean="0"/>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78435F9A-EB15-4592-8D74-6A6E74B85969}" type="datetimeFigureOut">
              <a:rPr lang="nl-NL" smtClean="0"/>
              <a:t>12-4-2015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75A3FADE-58C3-43DC-B11C-E09532FF5184}" type="slidenum">
              <a:rPr lang="nl-NL" smtClean="0"/>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435F9A-EB15-4592-8D74-6A6E74B85969}" type="datetimeFigureOut">
              <a:rPr lang="nl-NL" smtClean="0"/>
              <a:t>12-4-2015</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A3FADE-58C3-43DC-B11C-E09532FF5184}" type="slidenum">
              <a:rPr lang="nl-NL" smtClean="0"/>
              <a:t>‹nr.›</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467544" y="188641"/>
            <a:ext cx="7772400" cy="792088"/>
          </a:xfrm>
        </p:spPr>
        <p:txBody>
          <a:bodyPr>
            <a:normAutofit fontScale="90000"/>
          </a:bodyPr>
          <a:lstStyle/>
          <a:p>
            <a:r>
              <a:rPr lang="nl-NL" dirty="0"/>
              <a:t>Bronnen:</a:t>
            </a:r>
            <a:br>
              <a:rPr lang="nl-NL" dirty="0"/>
            </a:br>
            <a:endParaRPr lang="nl-NL" dirty="0"/>
          </a:p>
        </p:txBody>
      </p:sp>
      <p:sp>
        <p:nvSpPr>
          <p:cNvPr id="3" name="Ondertitel 2"/>
          <p:cNvSpPr>
            <a:spLocks noGrp="1"/>
          </p:cNvSpPr>
          <p:nvPr>
            <p:ph type="subTitle" idx="1"/>
          </p:nvPr>
        </p:nvSpPr>
        <p:spPr>
          <a:xfrm>
            <a:off x="827584" y="764704"/>
            <a:ext cx="7560840" cy="5472608"/>
          </a:xfrm>
        </p:spPr>
        <p:txBody>
          <a:bodyPr>
            <a:normAutofit fontScale="70000" lnSpcReduction="20000"/>
          </a:bodyPr>
          <a:lstStyle/>
          <a:p>
            <a:pPr algn="l"/>
            <a:r>
              <a:rPr lang="nl-NL" b="1" dirty="0"/>
              <a:t>Kamer van Koophandel:</a:t>
            </a:r>
            <a:endParaRPr lang="nl-NL" dirty="0"/>
          </a:p>
          <a:p>
            <a:pPr algn="l">
              <a:buFont typeface="Arial" pitchFamily="34" charset="0"/>
              <a:buChar char="•"/>
            </a:pPr>
            <a:r>
              <a:rPr lang="nl-NL" dirty="0"/>
              <a:t> </a:t>
            </a:r>
            <a:r>
              <a:rPr lang="nl-NL" dirty="0" smtClean="0"/>
              <a:t>	Officiële </a:t>
            </a:r>
            <a:r>
              <a:rPr lang="nl-NL" dirty="0"/>
              <a:t>namen van stichtingen en verenigingen. </a:t>
            </a:r>
          </a:p>
          <a:p>
            <a:pPr algn="l">
              <a:buFont typeface="Arial" pitchFamily="34" charset="0"/>
              <a:buChar char="•"/>
            </a:pPr>
            <a:r>
              <a:rPr lang="nl-NL" dirty="0" smtClean="0"/>
              <a:t> 	Bestuurders </a:t>
            </a:r>
            <a:r>
              <a:rPr lang="nl-NL" dirty="0"/>
              <a:t>en ex-bestuurders met privé- adressen</a:t>
            </a:r>
          </a:p>
          <a:p>
            <a:pPr algn="l">
              <a:buFont typeface="Arial" pitchFamily="34" charset="0"/>
              <a:buChar char="•"/>
            </a:pPr>
            <a:r>
              <a:rPr lang="nl-NL" dirty="0" smtClean="0"/>
              <a:t> 	Statuten</a:t>
            </a:r>
            <a:endParaRPr lang="nl-NL" dirty="0"/>
          </a:p>
          <a:p>
            <a:pPr algn="l">
              <a:buFont typeface="Arial" pitchFamily="34" charset="0"/>
              <a:buChar char="•"/>
            </a:pPr>
            <a:r>
              <a:rPr lang="nl-NL" dirty="0"/>
              <a:t> </a:t>
            </a:r>
            <a:r>
              <a:rPr lang="nl-NL" dirty="0" smtClean="0"/>
              <a:t>	Jaarrekeningen </a:t>
            </a:r>
            <a:r>
              <a:rPr lang="nl-NL" dirty="0"/>
              <a:t>en jaarverslagen </a:t>
            </a:r>
          </a:p>
          <a:p>
            <a:pPr algn="l">
              <a:buFont typeface="Arial" pitchFamily="34" charset="0"/>
              <a:buChar char="•"/>
            </a:pPr>
            <a:r>
              <a:rPr lang="nl-NL" dirty="0"/>
              <a:t> </a:t>
            </a:r>
            <a:r>
              <a:rPr lang="nl-NL" dirty="0" smtClean="0"/>
              <a:t>	Eigendomsverhoudingen</a:t>
            </a:r>
            <a:br>
              <a:rPr lang="nl-NL" dirty="0" smtClean="0"/>
            </a:br>
            <a:r>
              <a:rPr lang="nl-NL" dirty="0"/>
              <a:t> </a:t>
            </a:r>
          </a:p>
          <a:p>
            <a:pPr algn="l"/>
            <a:r>
              <a:rPr lang="nl-NL" b="1" dirty="0"/>
              <a:t>Kadaster </a:t>
            </a:r>
            <a:endParaRPr lang="nl-NL" dirty="0"/>
          </a:p>
          <a:p>
            <a:pPr algn="l">
              <a:buFont typeface="Arial" pitchFamily="34" charset="0"/>
              <a:buChar char="•"/>
            </a:pPr>
            <a:r>
              <a:rPr lang="nl-NL" dirty="0"/>
              <a:t> </a:t>
            </a:r>
            <a:r>
              <a:rPr lang="nl-NL" dirty="0" smtClean="0"/>
              <a:t>	Eigendom </a:t>
            </a:r>
            <a:r>
              <a:rPr lang="nl-NL" dirty="0"/>
              <a:t>grond en gebouwen</a:t>
            </a:r>
          </a:p>
          <a:p>
            <a:pPr lvl="0" algn="l" fontAlgn="base">
              <a:buFont typeface="Arial" pitchFamily="34" charset="0"/>
              <a:buChar char="•"/>
            </a:pPr>
            <a:r>
              <a:rPr lang="nl-NL" dirty="0" smtClean="0"/>
              <a:t> 	Koop </a:t>
            </a:r>
            <a:r>
              <a:rPr lang="nl-NL" dirty="0"/>
              <a:t>en verkoop van grond, gebouwen. datum prijs </a:t>
            </a:r>
            <a:r>
              <a:rPr lang="nl-NL" dirty="0" smtClean="0"/>
              <a:t>en</a:t>
            </a:r>
            <a:br>
              <a:rPr lang="nl-NL" dirty="0" smtClean="0"/>
            </a:br>
            <a:r>
              <a:rPr lang="nl-NL" dirty="0" smtClean="0"/>
              <a:t>              </a:t>
            </a:r>
            <a:r>
              <a:rPr lang="nl-NL" dirty="0"/>
              <a:t>betrokkenen</a:t>
            </a:r>
          </a:p>
          <a:p>
            <a:pPr lvl="0" algn="l" fontAlgn="base">
              <a:buFont typeface="Arial" pitchFamily="34" charset="0"/>
              <a:buChar char="•"/>
            </a:pPr>
            <a:r>
              <a:rPr lang="nl-NL" dirty="0" smtClean="0"/>
              <a:t> 	Hypotheken </a:t>
            </a:r>
            <a:r>
              <a:rPr lang="nl-NL" dirty="0"/>
              <a:t>bedrag en bank</a:t>
            </a:r>
          </a:p>
          <a:p>
            <a:pPr lvl="0" algn="l" fontAlgn="base">
              <a:buFont typeface="Arial" pitchFamily="34" charset="0"/>
              <a:buChar char="•"/>
            </a:pPr>
            <a:r>
              <a:rPr lang="nl-NL" dirty="0" smtClean="0"/>
              <a:t> 	NAW </a:t>
            </a:r>
            <a:r>
              <a:rPr lang="nl-NL" dirty="0"/>
              <a:t>gegevens eigenaren</a:t>
            </a:r>
          </a:p>
          <a:p>
            <a:pPr lvl="0" algn="l" fontAlgn="base">
              <a:buFont typeface="Arial" pitchFamily="34" charset="0"/>
              <a:buChar char="•"/>
            </a:pPr>
            <a:r>
              <a:rPr lang="nl-NL" dirty="0" smtClean="0"/>
              <a:t> 	Gegevens </a:t>
            </a:r>
            <a:r>
              <a:rPr lang="nl-NL" dirty="0"/>
              <a:t> over huwelijkspartner  </a:t>
            </a:r>
          </a:p>
          <a:p>
            <a:pPr algn="l"/>
            <a:r>
              <a:rPr lang="nl-NL" dirty="0"/>
              <a:t> </a:t>
            </a:r>
          </a:p>
          <a:p>
            <a:pPr algn="l"/>
            <a:r>
              <a:rPr lang="nl-NL" b="1" dirty="0"/>
              <a:t>CBS </a:t>
            </a:r>
            <a:r>
              <a:rPr lang="nl-NL" b="1" dirty="0" err="1"/>
              <a:t>StatLine</a:t>
            </a:r>
            <a:r>
              <a:rPr lang="nl-NL" b="1" dirty="0"/>
              <a:t> cijfers </a:t>
            </a:r>
            <a:endParaRPr lang="nl-NL" dirty="0"/>
          </a:p>
          <a:p>
            <a:endParaRPr lang="nl-NL"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55576" y="404664"/>
            <a:ext cx="7772400" cy="866527"/>
          </a:xfrm>
        </p:spPr>
        <p:txBody>
          <a:bodyPr>
            <a:normAutofit fontScale="90000"/>
          </a:bodyPr>
          <a:lstStyle/>
          <a:p>
            <a:r>
              <a:rPr lang="nl-NL" u="sng" dirty="0" smtClean="0"/>
              <a:t>Stel je zelf de vragen: </a:t>
            </a:r>
            <a:r>
              <a:rPr lang="nl-NL" dirty="0" smtClean="0"/>
              <a:t/>
            </a:r>
            <a:br>
              <a:rPr lang="nl-NL" dirty="0" smtClean="0"/>
            </a:br>
            <a:endParaRPr lang="nl-NL" dirty="0"/>
          </a:p>
        </p:txBody>
      </p:sp>
      <p:sp>
        <p:nvSpPr>
          <p:cNvPr id="3" name="Ondertitel 2"/>
          <p:cNvSpPr>
            <a:spLocks noGrp="1"/>
          </p:cNvSpPr>
          <p:nvPr>
            <p:ph type="subTitle" idx="1"/>
          </p:nvPr>
        </p:nvSpPr>
        <p:spPr>
          <a:xfrm>
            <a:off x="827584" y="1340768"/>
            <a:ext cx="7416824" cy="4968552"/>
          </a:xfrm>
        </p:spPr>
        <p:txBody>
          <a:bodyPr>
            <a:normAutofit fontScale="92500" lnSpcReduction="20000"/>
          </a:bodyPr>
          <a:lstStyle/>
          <a:p>
            <a:r>
              <a:rPr lang="nl-NL" dirty="0"/>
              <a:t> </a:t>
            </a:r>
          </a:p>
          <a:p>
            <a:pPr lvl="0" algn="l" fontAlgn="base">
              <a:buFont typeface="Arial" pitchFamily="34" charset="0"/>
              <a:buChar char="•"/>
            </a:pPr>
            <a:r>
              <a:rPr lang="nl-NL" dirty="0" smtClean="0"/>
              <a:t> 	Wie </a:t>
            </a:r>
            <a:r>
              <a:rPr lang="nl-NL" dirty="0"/>
              <a:t>zijn er bij betrokken. </a:t>
            </a:r>
          </a:p>
          <a:p>
            <a:pPr lvl="0" algn="l" fontAlgn="base">
              <a:buFont typeface="Arial" pitchFamily="34" charset="0"/>
              <a:buChar char="•"/>
            </a:pPr>
            <a:r>
              <a:rPr lang="nl-NL" dirty="0" smtClean="0"/>
              <a:t> 	Waar </a:t>
            </a:r>
            <a:r>
              <a:rPr lang="nl-NL" dirty="0"/>
              <a:t>vind ik hen</a:t>
            </a:r>
          </a:p>
          <a:p>
            <a:pPr lvl="0" algn="l" fontAlgn="base">
              <a:buFont typeface="Arial" pitchFamily="34" charset="0"/>
              <a:buChar char="•"/>
            </a:pPr>
            <a:r>
              <a:rPr lang="nl-NL" dirty="0" smtClean="0"/>
              <a:t> 	Hoe </a:t>
            </a:r>
            <a:r>
              <a:rPr lang="nl-NL" dirty="0"/>
              <a:t>krijg ik ze aan </a:t>
            </a:r>
            <a:r>
              <a:rPr lang="nl-NL" dirty="0" smtClean="0"/>
              <a:t>het praten </a:t>
            </a:r>
            <a:br>
              <a:rPr lang="nl-NL" dirty="0" smtClean="0"/>
            </a:br>
            <a:r>
              <a:rPr lang="nl-NL" dirty="0" smtClean="0"/>
              <a:t>          (langsgaan</a:t>
            </a:r>
            <a:r>
              <a:rPr lang="nl-NL" dirty="0"/>
              <a:t>, bellen, briefje in </a:t>
            </a:r>
            <a:r>
              <a:rPr lang="nl-NL" dirty="0" smtClean="0"/>
              <a:t>de</a:t>
            </a:r>
            <a:br>
              <a:rPr lang="nl-NL" dirty="0" smtClean="0"/>
            </a:br>
            <a:r>
              <a:rPr lang="nl-NL" dirty="0" smtClean="0"/>
              <a:t>           </a:t>
            </a:r>
            <a:r>
              <a:rPr lang="nl-NL" dirty="0"/>
              <a:t>bus of mail?)</a:t>
            </a:r>
          </a:p>
          <a:p>
            <a:pPr lvl="0" algn="l" fontAlgn="base">
              <a:buFont typeface="Arial" pitchFamily="34" charset="0"/>
              <a:buChar char="•"/>
            </a:pPr>
            <a:r>
              <a:rPr lang="nl-NL" dirty="0" smtClean="0"/>
              <a:t> 	Welke </a:t>
            </a:r>
            <a:r>
              <a:rPr lang="nl-NL" dirty="0"/>
              <a:t>documenten zijn er allemaal</a:t>
            </a:r>
          </a:p>
          <a:p>
            <a:pPr lvl="0" algn="l" fontAlgn="base">
              <a:buFont typeface="Arial" pitchFamily="34" charset="0"/>
              <a:buChar char="•"/>
            </a:pPr>
            <a:r>
              <a:rPr lang="nl-NL" dirty="0" smtClean="0"/>
              <a:t> 	Wie </a:t>
            </a:r>
            <a:r>
              <a:rPr lang="nl-NL" dirty="0"/>
              <a:t>heeft ze / waar zijn die documenten</a:t>
            </a:r>
          </a:p>
          <a:p>
            <a:pPr lvl="0" algn="l" fontAlgn="base">
              <a:buFont typeface="Arial" pitchFamily="34" charset="0"/>
              <a:buChar char="•"/>
            </a:pPr>
            <a:r>
              <a:rPr lang="nl-NL" dirty="0" smtClean="0"/>
              <a:t> 	Hoe </a:t>
            </a:r>
            <a:r>
              <a:rPr lang="nl-NL" dirty="0"/>
              <a:t>krijg ik ze in handen, ter inzage</a:t>
            </a:r>
          </a:p>
          <a:p>
            <a:r>
              <a:rPr lang="nl-NL" dirty="0"/>
              <a:t/>
            </a:r>
            <a:br>
              <a:rPr lang="nl-NL" dirty="0"/>
            </a:br>
            <a:endParaRPr lang="nl-NL"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55576" y="404664"/>
            <a:ext cx="7772400" cy="938535"/>
          </a:xfrm>
        </p:spPr>
        <p:txBody>
          <a:bodyPr>
            <a:normAutofit fontScale="90000"/>
          </a:bodyPr>
          <a:lstStyle/>
          <a:p>
            <a:r>
              <a:rPr lang="nl-NL" dirty="0"/>
              <a:t/>
            </a:r>
            <a:br>
              <a:rPr lang="nl-NL" dirty="0"/>
            </a:br>
            <a:r>
              <a:rPr lang="nl-NL" b="1" dirty="0"/>
              <a:t>ARCHIEVEN</a:t>
            </a:r>
            <a:r>
              <a:rPr lang="nl-NL" dirty="0"/>
              <a:t/>
            </a:r>
            <a:br>
              <a:rPr lang="nl-NL" dirty="0"/>
            </a:br>
            <a:endParaRPr lang="nl-NL" dirty="0"/>
          </a:p>
        </p:txBody>
      </p:sp>
      <p:sp>
        <p:nvSpPr>
          <p:cNvPr id="3" name="Ondertitel 2"/>
          <p:cNvSpPr>
            <a:spLocks noGrp="1"/>
          </p:cNvSpPr>
          <p:nvPr>
            <p:ph type="subTitle" idx="1"/>
          </p:nvPr>
        </p:nvSpPr>
        <p:spPr>
          <a:xfrm>
            <a:off x="611560" y="1196752"/>
            <a:ext cx="8532440" cy="5040560"/>
          </a:xfrm>
        </p:spPr>
        <p:txBody>
          <a:bodyPr>
            <a:normAutofit fontScale="92500" lnSpcReduction="10000"/>
          </a:bodyPr>
          <a:lstStyle/>
          <a:p>
            <a:pPr algn="l">
              <a:buFont typeface="Arial" pitchFamily="34" charset="0"/>
              <a:buChar char="•"/>
            </a:pPr>
            <a:r>
              <a:rPr lang="nl-NL" dirty="0" smtClean="0"/>
              <a:t> 	Raadpleeg </a:t>
            </a:r>
            <a:r>
              <a:rPr lang="nl-NL" dirty="0"/>
              <a:t>archiefsystemen (van belang </a:t>
            </a:r>
            <a:r>
              <a:rPr lang="nl-NL" dirty="0" smtClean="0"/>
              <a:t>bij</a:t>
            </a:r>
            <a:br>
              <a:rPr lang="nl-NL" dirty="0" smtClean="0"/>
            </a:br>
            <a:r>
              <a:rPr lang="nl-NL" dirty="0" smtClean="0"/>
              <a:t>           </a:t>
            </a:r>
            <a:r>
              <a:rPr lang="nl-NL" dirty="0"/>
              <a:t>een zaak met een voorgeschiedenis) van </a:t>
            </a:r>
            <a:r>
              <a:rPr lang="nl-NL" dirty="0" smtClean="0"/>
              <a:t/>
            </a:r>
            <a:br>
              <a:rPr lang="nl-NL" dirty="0" smtClean="0"/>
            </a:br>
            <a:r>
              <a:rPr lang="nl-NL" dirty="0" smtClean="0"/>
              <a:t>           lokale/regionale </a:t>
            </a:r>
            <a:r>
              <a:rPr lang="nl-NL" dirty="0"/>
              <a:t>media </a:t>
            </a:r>
          </a:p>
          <a:p>
            <a:pPr algn="l">
              <a:buFont typeface="Arial" pitchFamily="34" charset="0"/>
              <a:buChar char="•"/>
            </a:pPr>
            <a:r>
              <a:rPr lang="nl-NL" dirty="0" smtClean="0"/>
              <a:t> 	Bezoek </a:t>
            </a:r>
            <a:r>
              <a:rPr lang="nl-NL" dirty="0"/>
              <a:t>het gemeentelijk en/of provinciaal </a:t>
            </a:r>
            <a:r>
              <a:rPr lang="nl-NL" dirty="0" smtClean="0"/>
              <a:t/>
            </a:r>
            <a:br>
              <a:rPr lang="nl-NL" dirty="0" smtClean="0"/>
            </a:br>
            <a:r>
              <a:rPr lang="nl-NL" dirty="0" smtClean="0"/>
              <a:t>           archief</a:t>
            </a:r>
            <a:r>
              <a:rPr lang="nl-NL" dirty="0"/>
              <a:t>, een belangrijke bron voor lokaal </a:t>
            </a:r>
            <a:r>
              <a:rPr lang="nl-NL" dirty="0" smtClean="0"/>
              <a:t>en</a:t>
            </a:r>
            <a:br>
              <a:rPr lang="nl-NL" dirty="0" smtClean="0"/>
            </a:br>
            <a:r>
              <a:rPr lang="nl-NL" dirty="0" smtClean="0"/>
              <a:t>           </a:t>
            </a:r>
            <a:r>
              <a:rPr lang="nl-NL" dirty="0"/>
              <a:t>regionaal onderzoek</a:t>
            </a:r>
          </a:p>
          <a:p>
            <a:pPr algn="l">
              <a:buFont typeface="Arial" pitchFamily="34" charset="0"/>
              <a:buChar char="•"/>
            </a:pPr>
            <a:r>
              <a:rPr lang="nl-NL" dirty="0" smtClean="0"/>
              <a:t> 	Nationaal </a:t>
            </a:r>
            <a:r>
              <a:rPr lang="nl-NL" dirty="0"/>
              <a:t>Archief in Den  Haag </a:t>
            </a:r>
            <a:r>
              <a:rPr lang="nl-NL" dirty="0" smtClean="0"/>
              <a:t/>
            </a:r>
            <a:br>
              <a:rPr lang="nl-NL" dirty="0" smtClean="0"/>
            </a:br>
            <a:r>
              <a:rPr lang="nl-NL" dirty="0" smtClean="0"/>
              <a:t>           (</a:t>
            </a:r>
            <a:r>
              <a:rPr lang="nl-NL" dirty="0"/>
              <a:t>is online beschikbaar) </a:t>
            </a:r>
          </a:p>
          <a:p>
            <a:pPr algn="l">
              <a:buFont typeface="Arial" pitchFamily="34" charset="0"/>
              <a:buChar char="•"/>
            </a:pPr>
            <a:r>
              <a:rPr lang="nl-NL" dirty="0" smtClean="0"/>
              <a:t> 	</a:t>
            </a:r>
            <a:r>
              <a:rPr lang="nl-NL" dirty="0" err="1" smtClean="0"/>
              <a:t>Rechtspraak.nl</a:t>
            </a:r>
            <a:r>
              <a:rPr lang="nl-NL" dirty="0" smtClean="0"/>
              <a:t> </a:t>
            </a:r>
            <a:r>
              <a:rPr lang="nl-NL" dirty="0"/>
              <a:t>(voor </a:t>
            </a:r>
            <a:r>
              <a:rPr lang="nl-NL" dirty="0" smtClean="0"/>
              <a:t>uitspraken van                              	gerechtelijke instanties</a:t>
            </a:r>
            <a:r>
              <a:rPr lang="nl-NL" dirty="0"/>
              <a:t>, faillissementen en </a:t>
            </a:r>
            <a:r>
              <a:rPr lang="nl-NL" dirty="0" smtClean="0"/>
              <a:t>  	onder </a:t>
            </a:r>
            <a:r>
              <a:rPr lang="nl-NL" dirty="0"/>
              <a:t>curatele </a:t>
            </a:r>
            <a:r>
              <a:rPr lang="nl-NL" dirty="0" smtClean="0"/>
              <a:t>stellingen</a:t>
            </a:r>
            <a:r>
              <a:rPr lang="nl-NL" dirty="0"/>
              <a:t>)  </a:t>
            </a:r>
          </a:p>
          <a:p>
            <a:endParaRPr lang="nl-NL"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11560" y="692696"/>
            <a:ext cx="7772400" cy="648072"/>
          </a:xfrm>
        </p:spPr>
        <p:txBody>
          <a:bodyPr>
            <a:noAutofit/>
          </a:bodyPr>
          <a:lstStyle/>
          <a:p>
            <a:r>
              <a:rPr lang="nl-NL" sz="4000" dirty="0" smtClean="0"/>
              <a:t>Richtlijnen bij </a:t>
            </a:r>
            <a:r>
              <a:rPr lang="nl-NL" sz="4000" dirty="0"/>
              <a:t>het roodwitte lint:</a:t>
            </a:r>
            <a:br>
              <a:rPr lang="nl-NL" sz="4000" dirty="0"/>
            </a:br>
            <a:endParaRPr lang="nl-NL" sz="4000" dirty="0"/>
          </a:p>
        </p:txBody>
      </p:sp>
      <p:sp>
        <p:nvSpPr>
          <p:cNvPr id="3" name="Ondertitel 2"/>
          <p:cNvSpPr>
            <a:spLocks noGrp="1"/>
          </p:cNvSpPr>
          <p:nvPr>
            <p:ph type="subTitle" idx="1"/>
          </p:nvPr>
        </p:nvSpPr>
        <p:spPr>
          <a:xfrm>
            <a:off x="323528" y="980728"/>
            <a:ext cx="8496944" cy="5616624"/>
          </a:xfrm>
        </p:spPr>
        <p:txBody>
          <a:bodyPr>
            <a:normAutofit/>
          </a:bodyPr>
          <a:lstStyle/>
          <a:p>
            <a:r>
              <a:rPr lang="nl-NL" dirty="0"/>
              <a:t> </a:t>
            </a:r>
          </a:p>
          <a:p>
            <a:pPr lvl="0" algn="l" fontAlgn="base">
              <a:buFont typeface="Arial" pitchFamily="34" charset="0"/>
              <a:buChar char="•"/>
            </a:pPr>
            <a:r>
              <a:rPr lang="nl-NL" sz="2800" dirty="0" smtClean="0"/>
              <a:t>Ter plaatse </a:t>
            </a:r>
            <a:br>
              <a:rPr lang="nl-NL" sz="2800" dirty="0" smtClean="0"/>
            </a:br>
            <a:r>
              <a:rPr lang="nl-NL" sz="2800" dirty="0" smtClean="0"/>
              <a:t> Kijk </a:t>
            </a:r>
            <a:r>
              <a:rPr lang="nl-NL" sz="2800" dirty="0"/>
              <a:t>eens goed om je heen. Ervaring leert, de beste bronnen staan niet altijd vooraan. Spreek je mensen, vraag hun 06. Vraag of je ze later mag bellen. Verzamel namen en adressen.</a:t>
            </a:r>
          </a:p>
          <a:p>
            <a:pPr lvl="0" algn="l" fontAlgn="base">
              <a:buFont typeface="Arial" pitchFamily="34" charset="0"/>
              <a:buChar char="•"/>
            </a:pPr>
            <a:r>
              <a:rPr lang="nl-NL" sz="2800" dirty="0"/>
              <a:t>Laat visitekaartje achter. Of geef je 06-nummer. Veel mensen willen pas na enig beraad iets over een zaak los laten. </a:t>
            </a:r>
          </a:p>
          <a:p>
            <a:pPr fontAlgn="base"/>
            <a:r>
              <a:rPr lang="nl-NL" sz="3300" dirty="0"/>
              <a:t> </a:t>
            </a:r>
          </a:p>
          <a:p>
            <a:endParaRPr lang="nl-NL" sz="8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11560" y="332656"/>
            <a:ext cx="7772400" cy="866527"/>
          </a:xfrm>
        </p:spPr>
        <p:txBody>
          <a:bodyPr/>
          <a:lstStyle/>
          <a:p>
            <a:r>
              <a:rPr lang="nl-NL" dirty="0" smtClean="0"/>
              <a:t>vervolgstappen</a:t>
            </a:r>
            <a:endParaRPr lang="nl-NL" dirty="0"/>
          </a:p>
        </p:txBody>
      </p:sp>
      <p:sp>
        <p:nvSpPr>
          <p:cNvPr id="3" name="Ondertitel 2"/>
          <p:cNvSpPr>
            <a:spLocks noGrp="1"/>
          </p:cNvSpPr>
          <p:nvPr>
            <p:ph type="subTitle" idx="1"/>
          </p:nvPr>
        </p:nvSpPr>
        <p:spPr>
          <a:xfrm>
            <a:off x="395536" y="1268760"/>
            <a:ext cx="7992888" cy="4896544"/>
          </a:xfrm>
        </p:spPr>
        <p:txBody>
          <a:bodyPr>
            <a:noAutofit/>
          </a:bodyPr>
          <a:lstStyle/>
          <a:p>
            <a:pPr lvl="0" algn="l" fontAlgn="base">
              <a:buFont typeface="Arial" pitchFamily="34" charset="0"/>
              <a:buChar char="•"/>
            </a:pPr>
            <a:r>
              <a:rPr lang="nl-NL" sz="2800" dirty="0" smtClean="0"/>
              <a:t>De eerste 48 uur zijn niet alleen voor de politie, maar ook voor jouw informatieverwerving van belang. Ga vaker op een dag terug naar bijvoorbeeld een plaats delict. </a:t>
            </a:r>
          </a:p>
          <a:p>
            <a:pPr lvl="0" algn="l" fontAlgn="base">
              <a:buFont typeface="Arial" pitchFamily="34" charset="0"/>
              <a:buChar char="•"/>
            </a:pPr>
            <a:r>
              <a:rPr lang="nl-NL" sz="2800" dirty="0" smtClean="0"/>
              <a:t>Gebruik je lokale netwerk: van wijkagent tot bode. Maak contact. Zorg dat ze je kennen. Ga er eens vooraf op de koffie..</a:t>
            </a:r>
          </a:p>
          <a:p>
            <a:pPr lvl="0" algn="l" fontAlgn="base"/>
            <a:r>
              <a:rPr lang="nl-NL" sz="2800" dirty="0" smtClean="0"/>
              <a:t>Vraag bij bronnen altijd naar documenten: aangifte, proces verbaal, brieven, dossiers etc. Vergeet in dit verband ook niet om verdachten te benaderen.   </a:t>
            </a:r>
          </a:p>
          <a:p>
            <a:endParaRPr lang="nl-NL"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4294967295"/>
          </p:nvPr>
        </p:nvSpPr>
        <p:spPr>
          <a:xfrm>
            <a:off x="0" y="188641"/>
            <a:ext cx="8424863" cy="6480448"/>
          </a:xfrm>
        </p:spPr>
        <p:txBody>
          <a:bodyPr>
            <a:normAutofit fontScale="55000" lnSpcReduction="20000"/>
          </a:bodyPr>
          <a:lstStyle/>
          <a:p>
            <a:pPr lvl="0" algn="l" fontAlgn="base">
              <a:buFont typeface="Arial" pitchFamily="34" charset="0"/>
              <a:buChar char="•"/>
            </a:pPr>
            <a:r>
              <a:rPr lang="nl-NL" sz="5100" dirty="0" smtClean="0">
                <a:solidFill>
                  <a:schemeClr val="tx1">
                    <a:lumMod val="50000"/>
                    <a:lumOff val="50000"/>
                  </a:schemeClr>
                </a:solidFill>
              </a:rPr>
              <a:t>Stuur nabestaanden een briefje. Toon respect. Meld dat je dit grote incident in de achtertuin van je krant of zender  niet kunt negeren. Biedt hen de mogelijkheid  te reageren, direct of veel later.  </a:t>
            </a:r>
            <a:br>
              <a:rPr lang="nl-NL" sz="5100" dirty="0" smtClean="0">
                <a:solidFill>
                  <a:schemeClr val="tx1">
                    <a:lumMod val="50000"/>
                    <a:lumOff val="50000"/>
                  </a:schemeClr>
                </a:solidFill>
              </a:rPr>
            </a:br>
            <a:endParaRPr lang="nl-NL" sz="5100" dirty="0" smtClean="0">
              <a:solidFill>
                <a:schemeClr val="tx1">
                  <a:lumMod val="50000"/>
                  <a:lumOff val="50000"/>
                </a:schemeClr>
              </a:solidFill>
            </a:endParaRPr>
          </a:p>
          <a:p>
            <a:pPr lvl="0" algn="l" fontAlgn="base">
              <a:buFont typeface="Arial" pitchFamily="34" charset="0"/>
              <a:buChar char="•"/>
            </a:pPr>
            <a:r>
              <a:rPr lang="nl-NL" sz="5100" dirty="0" smtClean="0">
                <a:solidFill>
                  <a:schemeClr val="tx1">
                    <a:lumMod val="50000"/>
                    <a:lumOff val="50000"/>
                  </a:schemeClr>
                </a:solidFill>
              </a:rPr>
              <a:t>Probeer te achterhalen wie de piketadvocaat is. De piketadvocaat is de advocaat van dienst die als eerste een verdachte na zijn of haar aanhouding bijstaat.  Een belangrijke informatiebron, ook als de zaak in handen komt van een andere advocaat. (ontvoeringszaak Claudia </a:t>
            </a:r>
            <a:r>
              <a:rPr lang="nl-NL" sz="5100" dirty="0" err="1" smtClean="0">
                <a:solidFill>
                  <a:schemeClr val="tx1">
                    <a:lumMod val="50000"/>
                    <a:lumOff val="50000"/>
                  </a:schemeClr>
                </a:solidFill>
              </a:rPr>
              <a:t>Melchers</a:t>
            </a:r>
            <a:r>
              <a:rPr lang="nl-NL" sz="5100" dirty="0" smtClean="0">
                <a:solidFill>
                  <a:schemeClr val="tx1">
                    <a:lumMod val="50000"/>
                    <a:lumOff val="50000"/>
                  </a:schemeClr>
                </a:solidFill>
              </a:rPr>
              <a:t>).</a:t>
            </a:r>
            <a:br>
              <a:rPr lang="nl-NL" sz="5100" dirty="0" smtClean="0">
                <a:solidFill>
                  <a:schemeClr val="tx1">
                    <a:lumMod val="50000"/>
                    <a:lumOff val="50000"/>
                  </a:schemeClr>
                </a:solidFill>
              </a:rPr>
            </a:br>
            <a:r>
              <a:rPr lang="nl-NL" sz="5100" dirty="0" smtClean="0">
                <a:solidFill>
                  <a:schemeClr val="tx1">
                    <a:lumMod val="50000"/>
                    <a:lumOff val="50000"/>
                  </a:schemeClr>
                </a:solidFill>
              </a:rPr>
              <a:t> </a:t>
            </a:r>
          </a:p>
          <a:p>
            <a:pPr lvl="0" algn="l" fontAlgn="base">
              <a:buFont typeface="Arial" pitchFamily="34" charset="0"/>
              <a:buChar char="•"/>
            </a:pPr>
            <a:r>
              <a:rPr lang="nl-NL" sz="5100" dirty="0" smtClean="0">
                <a:solidFill>
                  <a:schemeClr val="tx1">
                    <a:lumMod val="50000"/>
                    <a:lumOff val="50000"/>
                  </a:schemeClr>
                </a:solidFill>
              </a:rPr>
              <a:t>Leg een lijntje uit naar de politiewoordvoerder, die op een bepaalde zaak is gezet. Ga eens tussen de bedrijven door bij hem of haar eens langs voor een praatje. Een goed contact loont. Wellicht hoor je dan wat meer dan via persberichten of persconferenties. (Wiegmink/</a:t>
            </a:r>
            <a:r>
              <a:rPr lang="nl-NL" sz="5100" dirty="0" err="1" smtClean="0">
                <a:solidFill>
                  <a:schemeClr val="tx1">
                    <a:lumMod val="50000"/>
                    <a:lumOff val="50000"/>
                  </a:schemeClr>
                </a:solidFill>
              </a:rPr>
              <a:t>Villa-moord</a:t>
            </a:r>
            <a:r>
              <a:rPr lang="nl-NL" sz="5100" dirty="0" smtClean="0">
                <a:solidFill>
                  <a:schemeClr val="tx1">
                    <a:lumMod val="50000"/>
                    <a:lumOff val="50000"/>
                  </a:schemeClr>
                </a:solidFill>
              </a:rPr>
              <a:t>).</a:t>
            </a:r>
          </a:p>
          <a:p>
            <a:pPr lvl="0" algn="l" fontAlgn="base">
              <a:buFont typeface="Arial" pitchFamily="34" charset="0"/>
              <a:buChar char="•"/>
            </a:pPr>
            <a:endParaRPr lang="nl-NL" dirty="0" smtClean="0"/>
          </a:p>
          <a:p>
            <a:endParaRPr lang="nl-NL"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55576" y="332656"/>
            <a:ext cx="7772400" cy="794519"/>
          </a:xfrm>
        </p:spPr>
        <p:txBody>
          <a:bodyPr/>
          <a:lstStyle/>
          <a:p>
            <a:r>
              <a:rPr lang="nl-NL" dirty="0" smtClean="0"/>
              <a:t>Nog meer</a:t>
            </a:r>
            <a:endParaRPr lang="nl-NL" dirty="0"/>
          </a:p>
        </p:txBody>
      </p:sp>
      <p:sp>
        <p:nvSpPr>
          <p:cNvPr id="3" name="Ondertitel 2"/>
          <p:cNvSpPr>
            <a:spLocks noGrp="1"/>
          </p:cNvSpPr>
          <p:nvPr>
            <p:ph type="subTitle" idx="1"/>
          </p:nvPr>
        </p:nvSpPr>
        <p:spPr>
          <a:xfrm>
            <a:off x="971600" y="1484784"/>
            <a:ext cx="7056784" cy="4680520"/>
          </a:xfrm>
        </p:spPr>
        <p:txBody>
          <a:bodyPr>
            <a:normAutofit fontScale="85000" lnSpcReduction="20000"/>
          </a:bodyPr>
          <a:lstStyle/>
          <a:p>
            <a:pPr lvl="0" algn="l" fontAlgn="base">
              <a:buFont typeface="Arial" pitchFamily="34" charset="0"/>
              <a:buChar char="•"/>
            </a:pPr>
            <a:r>
              <a:rPr lang="nl-NL" dirty="0" smtClean="0"/>
              <a:t>Volg de rechtsgang rondom een civiele of strafzaak nauwgezet, inclusief pro </a:t>
            </a:r>
            <a:r>
              <a:rPr lang="nl-NL" dirty="0" err="1" smtClean="0"/>
              <a:t>formazittingen</a:t>
            </a:r>
            <a:r>
              <a:rPr lang="nl-NL" dirty="0" smtClean="0"/>
              <a:t>. Je hoort zo veel binnen en buiten de rechtszaal. Het is de kans om betrokkenen te spreken. (</a:t>
            </a:r>
            <a:r>
              <a:rPr lang="nl-NL" dirty="0" err="1" smtClean="0"/>
              <a:t>zaak-Koers</a:t>
            </a:r>
            <a:r>
              <a:rPr lang="nl-NL" dirty="0" smtClean="0"/>
              <a:t>/Val van een Magistraat).</a:t>
            </a:r>
          </a:p>
          <a:p>
            <a:pPr lvl="0" algn="l" fontAlgn="base">
              <a:buFont typeface="Arial" pitchFamily="34" charset="0"/>
              <a:buChar char="•"/>
            </a:pPr>
            <a:r>
              <a:rPr lang="nl-NL" dirty="0" smtClean="0"/>
              <a:t>Achterhaal welke officier van justitie dé leiding heeft over de strafzaak, waar je mee bezig bent. Leg relevante vragen aan deze </a:t>
            </a:r>
            <a:r>
              <a:rPr lang="nl-NL" dirty="0" err="1" smtClean="0"/>
              <a:t>zaaksovj</a:t>
            </a:r>
            <a:r>
              <a:rPr lang="nl-NL" dirty="0" smtClean="0"/>
              <a:t> voor, bijvoorbeeld tijdens schorsingen van rechtszaken.</a:t>
            </a:r>
          </a:p>
          <a:p>
            <a:pPr lvl="0" algn="l" fontAlgn="base">
              <a:buFont typeface="Arial" pitchFamily="34" charset="0"/>
              <a:buChar char="•"/>
            </a:pPr>
            <a:r>
              <a:rPr lang="nl-NL" dirty="0" smtClean="0"/>
              <a:t>  Kijk of het lukt om een tenlastelegging in een strafzaak in handen te krijgen. Vaak een dankbare bron voor verder onderzoek.</a:t>
            </a:r>
          </a:p>
          <a:p>
            <a:endParaRPr lang="nl-NL"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55576" y="548680"/>
            <a:ext cx="7772400" cy="1470025"/>
          </a:xfrm>
        </p:spPr>
        <p:txBody>
          <a:bodyPr/>
          <a:lstStyle/>
          <a:p>
            <a:r>
              <a:rPr lang="nl-NL" dirty="0" smtClean="0"/>
              <a:t>Belangrijk!!!!</a:t>
            </a:r>
            <a:endParaRPr lang="nl-NL" dirty="0"/>
          </a:p>
        </p:txBody>
      </p:sp>
      <p:sp>
        <p:nvSpPr>
          <p:cNvPr id="3" name="Ondertitel 2"/>
          <p:cNvSpPr>
            <a:spLocks noGrp="1"/>
          </p:cNvSpPr>
          <p:nvPr>
            <p:ph type="subTitle" idx="1"/>
          </p:nvPr>
        </p:nvSpPr>
        <p:spPr>
          <a:xfrm>
            <a:off x="1371600" y="2420888"/>
            <a:ext cx="6400800" cy="3816424"/>
          </a:xfrm>
        </p:spPr>
        <p:txBody>
          <a:bodyPr>
            <a:normAutofit/>
          </a:bodyPr>
          <a:lstStyle/>
          <a:p>
            <a:pPr algn="l">
              <a:buFont typeface="Arial" pitchFamily="34" charset="0"/>
              <a:buChar char="•"/>
            </a:pPr>
            <a:r>
              <a:rPr lang="nl-NL" dirty="0" smtClean="0"/>
              <a:t>Onthoud je van speculaties, ga er niet in mee! </a:t>
            </a:r>
            <a:br>
              <a:rPr lang="nl-NL" dirty="0" smtClean="0"/>
            </a:br>
            <a:r>
              <a:rPr lang="nl-NL" dirty="0" smtClean="0"/>
              <a:t>	</a:t>
            </a:r>
          </a:p>
          <a:p>
            <a:pPr lvl="1" algn="l">
              <a:buFont typeface="Arial" pitchFamily="34" charset="0"/>
              <a:buChar char="•"/>
            </a:pPr>
            <a:r>
              <a:rPr lang="nl-NL" dirty="0" smtClean="0"/>
              <a:t>Dit is de grootste gruwel van nabestaanden en is vaak niet meer te repareren. (Volkert en Zeeland.) </a:t>
            </a:r>
          </a:p>
          <a:p>
            <a:endParaRPr lang="nl-NL"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11560" y="260648"/>
            <a:ext cx="7772400" cy="1080120"/>
          </a:xfrm>
        </p:spPr>
        <p:txBody>
          <a:bodyPr>
            <a:normAutofit fontScale="90000"/>
          </a:bodyPr>
          <a:lstStyle/>
          <a:p>
            <a:r>
              <a:rPr lang="nl-NL" b="1" dirty="0"/>
              <a:t>Werkwijze</a:t>
            </a:r>
            <a:r>
              <a:rPr lang="nl-NL" dirty="0"/>
              <a:t/>
            </a:r>
            <a:br>
              <a:rPr lang="nl-NL" dirty="0"/>
            </a:br>
            <a:endParaRPr lang="nl-NL" dirty="0"/>
          </a:p>
        </p:txBody>
      </p:sp>
      <p:sp>
        <p:nvSpPr>
          <p:cNvPr id="3" name="Ondertitel 2"/>
          <p:cNvSpPr>
            <a:spLocks noGrp="1"/>
          </p:cNvSpPr>
          <p:nvPr>
            <p:ph type="subTitle" idx="1"/>
          </p:nvPr>
        </p:nvSpPr>
        <p:spPr>
          <a:xfrm>
            <a:off x="1371600" y="1124744"/>
            <a:ext cx="6400800" cy="4514056"/>
          </a:xfrm>
        </p:spPr>
        <p:txBody>
          <a:bodyPr>
            <a:normAutofit fontScale="85000" lnSpcReduction="10000"/>
          </a:bodyPr>
          <a:lstStyle/>
          <a:p>
            <a:pPr algn="l">
              <a:buFont typeface="Arial" pitchFamily="34" charset="0"/>
              <a:buChar char="•"/>
            </a:pPr>
            <a:r>
              <a:rPr lang="nl-NL" dirty="0"/>
              <a:t>Maak een zaakdossier met submappen</a:t>
            </a:r>
            <a:r>
              <a:rPr lang="nl-NL" dirty="0" smtClean="0"/>
              <a:t>:</a:t>
            </a:r>
          </a:p>
          <a:p>
            <a:pPr algn="l"/>
            <a:r>
              <a:rPr lang="nl-NL" dirty="0"/>
              <a:t>      -- Maak telefoon, mail en adressenlijst </a:t>
            </a:r>
            <a:r>
              <a:rPr lang="nl-NL" dirty="0" smtClean="0"/>
              <a:t/>
            </a:r>
            <a:br>
              <a:rPr lang="nl-NL" dirty="0" smtClean="0"/>
            </a:br>
            <a:r>
              <a:rPr lang="nl-NL" dirty="0" smtClean="0"/>
              <a:t>         met </a:t>
            </a:r>
            <a:r>
              <a:rPr lang="nl-NL" dirty="0"/>
              <a:t>mensen die je in de zaak </a:t>
            </a:r>
            <a:r>
              <a:rPr lang="nl-NL" dirty="0" smtClean="0"/>
              <a:t>spreekt</a:t>
            </a:r>
            <a:br>
              <a:rPr lang="nl-NL" dirty="0" smtClean="0"/>
            </a:br>
            <a:r>
              <a:rPr lang="nl-NL" dirty="0" smtClean="0"/>
              <a:t>     </a:t>
            </a:r>
            <a:r>
              <a:rPr lang="nl-NL" dirty="0"/>
              <a:t> -- gekregen documenten. Scan ze in. </a:t>
            </a:r>
            <a:r>
              <a:rPr lang="nl-NL" dirty="0" smtClean="0"/>
              <a:t/>
            </a:r>
            <a:br>
              <a:rPr lang="nl-NL" dirty="0" smtClean="0"/>
            </a:br>
            <a:r>
              <a:rPr lang="nl-NL" dirty="0" smtClean="0"/>
              <a:t>         (</a:t>
            </a:r>
            <a:r>
              <a:rPr lang="nl-NL" dirty="0"/>
              <a:t>fout niet gedaan in GM)  </a:t>
            </a:r>
            <a:r>
              <a:rPr lang="nl-NL" dirty="0" smtClean="0"/>
              <a:t/>
            </a:r>
            <a:br>
              <a:rPr lang="nl-NL" dirty="0" smtClean="0"/>
            </a:br>
            <a:r>
              <a:rPr lang="nl-NL" dirty="0"/>
              <a:t>      -- een documentje met tips </a:t>
            </a:r>
            <a:r>
              <a:rPr lang="nl-NL" dirty="0" smtClean="0"/>
              <a:t>en</a:t>
            </a:r>
            <a:br>
              <a:rPr lang="nl-NL" dirty="0" smtClean="0"/>
            </a:br>
            <a:r>
              <a:rPr lang="nl-NL" dirty="0" smtClean="0"/>
              <a:t>          </a:t>
            </a:r>
            <a:r>
              <a:rPr lang="nl-NL" dirty="0"/>
              <a:t>vermoedens.</a:t>
            </a:r>
          </a:p>
          <a:p>
            <a:pPr algn="l"/>
            <a:endParaRPr lang="nl-NL" dirty="0"/>
          </a:p>
          <a:p>
            <a:pPr algn="l">
              <a:buFont typeface="Arial" pitchFamily="34" charset="0"/>
              <a:buChar char="•"/>
            </a:pPr>
            <a:r>
              <a:rPr lang="nl-NL" dirty="0"/>
              <a:t>Indien mogelijk: zoek samenwerking met collega, intern of extern. </a:t>
            </a:r>
          </a:p>
          <a:p>
            <a:endParaRPr lang="nl-NL"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3568" y="548680"/>
            <a:ext cx="7772400" cy="1082551"/>
          </a:xfrm>
        </p:spPr>
        <p:txBody>
          <a:bodyPr>
            <a:normAutofit fontScale="90000"/>
          </a:bodyPr>
          <a:lstStyle/>
          <a:p>
            <a:r>
              <a:rPr lang="nl-NL" b="1" dirty="0"/>
              <a:t>Onderzoeksmethoden:</a:t>
            </a:r>
            <a:r>
              <a:rPr lang="nl-NL" dirty="0"/>
              <a:t/>
            </a:r>
            <a:br>
              <a:rPr lang="nl-NL" dirty="0"/>
            </a:br>
            <a:endParaRPr lang="nl-NL" dirty="0"/>
          </a:p>
        </p:txBody>
      </p:sp>
      <p:sp>
        <p:nvSpPr>
          <p:cNvPr id="3" name="Ondertitel 2"/>
          <p:cNvSpPr>
            <a:spLocks noGrp="1"/>
          </p:cNvSpPr>
          <p:nvPr>
            <p:ph type="subTitle" idx="1"/>
          </p:nvPr>
        </p:nvSpPr>
        <p:spPr>
          <a:xfrm>
            <a:off x="683568" y="1556792"/>
            <a:ext cx="7776864" cy="4608512"/>
          </a:xfrm>
        </p:spPr>
        <p:txBody>
          <a:bodyPr>
            <a:normAutofit lnSpcReduction="10000"/>
          </a:bodyPr>
          <a:lstStyle/>
          <a:p>
            <a:pPr marL="514350" lvl="0" indent="-514350" algn="l" fontAlgn="base">
              <a:buFont typeface="+mj-lt"/>
              <a:buAutoNum type="arabicPeriod"/>
            </a:pPr>
            <a:r>
              <a:rPr lang="nl-NL" dirty="0" smtClean="0"/>
              <a:t>Sneeuwbaleffect: Vraag </a:t>
            </a:r>
            <a:r>
              <a:rPr lang="nl-NL" dirty="0"/>
              <a:t>bron naar andere personen of documenten. Wie kan je verhaal bevestigen. Herhaal dat bij B. Pas op met noemen van namen.  Leg gewoon je informatie en vragen voor.</a:t>
            </a:r>
          </a:p>
          <a:p>
            <a:pPr marL="514350" indent="-514350" algn="l">
              <a:buFont typeface="+mj-lt"/>
              <a:buAutoNum type="arabicPeriod"/>
            </a:pPr>
            <a:r>
              <a:rPr lang="nl-NL" dirty="0" smtClean="0"/>
              <a:t>Scenario’s </a:t>
            </a:r>
            <a:r>
              <a:rPr lang="nl-NL" dirty="0"/>
              <a:t>en loop ze af.</a:t>
            </a:r>
          </a:p>
          <a:p>
            <a:pPr marL="514350" indent="-514350" algn="l">
              <a:buFont typeface="+mj-lt"/>
              <a:buAutoNum type="arabicPeriod"/>
            </a:pPr>
            <a:r>
              <a:rPr lang="nl-NL" dirty="0" smtClean="0"/>
              <a:t>Hypothese </a:t>
            </a:r>
            <a:r>
              <a:rPr lang="nl-NL" dirty="0"/>
              <a:t>en zoek bevestiging. Pas op voor tunnelvisie!</a:t>
            </a:r>
          </a:p>
          <a:p>
            <a:pPr marL="514350" indent="-514350" algn="l">
              <a:buFont typeface="+mj-lt"/>
              <a:buAutoNum type="arabicPeriod"/>
            </a:pPr>
            <a:r>
              <a:rPr lang="nl-NL" dirty="0" smtClean="0"/>
              <a:t>Maak </a:t>
            </a:r>
            <a:r>
              <a:rPr lang="nl-NL" dirty="0"/>
              <a:t>een tijdlijn of </a:t>
            </a:r>
            <a:r>
              <a:rPr lang="nl-NL" dirty="0" err="1"/>
              <a:t>organogam</a:t>
            </a:r>
            <a:endParaRPr lang="nl-NL"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539552" y="260648"/>
            <a:ext cx="7772400" cy="938535"/>
          </a:xfrm>
        </p:spPr>
        <p:txBody>
          <a:bodyPr>
            <a:normAutofit fontScale="90000"/>
          </a:bodyPr>
          <a:lstStyle/>
          <a:p>
            <a:r>
              <a:rPr lang="nl-NL" dirty="0"/>
              <a:t> </a:t>
            </a:r>
            <a:br>
              <a:rPr lang="nl-NL" dirty="0"/>
            </a:br>
            <a:r>
              <a:rPr lang="nl-NL" b="1" dirty="0"/>
              <a:t>Werkhouding</a:t>
            </a:r>
            <a:endParaRPr lang="nl-NL" dirty="0"/>
          </a:p>
        </p:txBody>
      </p:sp>
      <p:sp>
        <p:nvSpPr>
          <p:cNvPr id="3" name="Ondertitel 2"/>
          <p:cNvSpPr>
            <a:spLocks noGrp="1"/>
          </p:cNvSpPr>
          <p:nvPr>
            <p:ph type="subTitle" idx="1"/>
          </p:nvPr>
        </p:nvSpPr>
        <p:spPr>
          <a:xfrm>
            <a:off x="1371600" y="1556792"/>
            <a:ext cx="6400800" cy="4082008"/>
          </a:xfrm>
        </p:spPr>
        <p:txBody>
          <a:bodyPr>
            <a:normAutofit fontScale="92500" lnSpcReduction="10000"/>
          </a:bodyPr>
          <a:lstStyle/>
          <a:p>
            <a:pPr algn="l">
              <a:buFont typeface="Arial" pitchFamily="34" charset="0"/>
              <a:buChar char="•"/>
            </a:pPr>
            <a:r>
              <a:rPr lang="nl-NL" dirty="0" smtClean="0"/>
              <a:t> Wees </a:t>
            </a:r>
            <a:r>
              <a:rPr lang="nl-NL" dirty="0"/>
              <a:t>niet bevooroordeeld tegen de bronnen. </a:t>
            </a:r>
            <a:r>
              <a:rPr lang="nl-NL" dirty="0" smtClean="0"/>
              <a:t>Gaat </a:t>
            </a:r>
            <a:r>
              <a:rPr lang="nl-NL" dirty="0"/>
              <a:t>om de </a:t>
            </a:r>
            <a:r>
              <a:rPr lang="nl-NL" dirty="0" smtClean="0"/>
              <a:t>info, </a:t>
            </a:r>
            <a:r>
              <a:rPr lang="nl-NL" dirty="0"/>
              <a:t>niet of ze aardig zijn. Bedenk wel waarom men iets loslaat</a:t>
            </a:r>
            <a:r>
              <a:rPr lang="nl-NL" dirty="0" smtClean="0"/>
              <a:t>.</a:t>
            </a:r>
            <a:br>
              <a:rPr lang="nl-NL" dirty="0" smtClean="0"/>
            </a:br>
            <a:endParaRPr lang="nl-NL" dirty="0"/>
          </a:p>
          <a:p>
            <a:pPr algn="l">
              <a:buFont typeface="Arial" pitchFamily="34" charset="0"/>
              <a:buChar char="•"/>
            </a:pPr>
            <a:r>
              <a:rPr lang="nl-NL" dirty="0" smtClean="0"/>
              <a:t> </a:t>
            </a:r>
            <a:r>
              <a:rPr lang="nl-NL" dirty="0"/>
              <a:t>Blijf vasthoudend. Ga vaker terug naar de bron. Soms praat men makkelijk buiten het bureau of kantoor. </a:t>
            </a:r>
            <a:r>
              <a:rPr lang="nl-NL" dirty="0" err="1" smtClean="0"/>
              <a:t>Sévèke</a:t>
            </a:r>
            <a:r>
              <a:rPr lang="nl-NL" dirty="0"/>
              <a:t>. </a:t>
            </a:r>
          </a:p>
          <a:p>
            <a:r>
              <a:rPr lang="nl-NL" dirty="0"/>
              <a:t> </a:t>
            </a:r>
          </a:p>
          <a:p>
            <a:endParaRPr lang="nl-NL"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55576" y="980728"/>
            <a:ext cx="7772400" cy="938535"/>
          </a:xfrm>
        </p:spPr>
        <p:txBody>
          <a:bodyPr>
            <a:normAutofit fontScale="90000"/>
          </a:bodyPr>
          <a:lstStyle/>
          <a:p>
            <a:pPr lvl="0"/>
            <a:r>
              <a:rPr kumimoji="0" lang="nl-NL" b="1" i="0" u="none" strike="noStrike" cap="none" normalizeH="0" baseline="0" dirty="0" smtClean="0">
                <a:ln>
                  <a:noFill/>
                </a:ln>
                <a:solidFill>
                  <a:srgbClr val="000000"/>
                </a:solidFill>
                <a:effectLst/>
                <a:ea typeface="Times New Roman" pitchFamily="18" charset="0"/>
                <a:cs typeface="Arial" pitchFamily="34" charset="0"/>
              </a:rPr>
              <a:t>Wederhoor</a:t>
            </a:r>
            <a:br>
              <a:rPr kumimoji="0" lang="nl-NL" b="1" i="0" u="none" strike="noStrike" cap="none" normalizeH="0" baseline="0" dirty="0" smtClean="0">
                <a:ln>
                  <a:noFill/>
                </a:ln>
                <a:solidFill>
                  <a:srgbClr val="000000"/>
                </a:solidFill>
                <a:effectLst/>
                <a:ea typeface="Times New Roman" pitchFamily="18" charset="0"/>
                <a:cs typeface="Arial" pitchFamily="34" charset="0"/>
              </a:rPr>
            </a:br>
            <a:endParaRPr lang="nl-NL" dirty="0"/>
          </a:p>
        </p:txBody>
      </p:sp>
      <p:sp>
        <p:nvSpPr>
          <p:cNvPr id="3" name="Ondertitel 2"/>
          <p:cNvSpPr>
            <a:spLocks noGrp="1"/>
          </p:cNvSpPr>
          <p:nvPr>
            <p:ph type="subTitle" idx="1"/>
          </p:nvPr>
        </p:nvSpPr>
        <p:spPr>
          <a:xfrm>
            <a:off x="1371600" y="2060848"/>
            <a:ext cx="6400800" cy="3577952"/>
          </a:xfrm>
        </p:spPr>
        <p:txBody>
          <a:bodyPr>
            <a:normAutofit/>
          </a:bodyPr>
          <a:lstStyle/>
          <a:p>
            <a:pPr lvl="0" fontAlgn="base">
              <a:spcBef>
                <a:spcPct val="0"/>
              </a:spcBef>
              <a:spcAft>
                <a:spcPct val="0"/>
              </a:spcAft>
              <a:tabLst>
                <a:tab pos="457200" algn="l"/>
              </a:tabLst>
            </a:pPr>
            <a:endParaRPr lang="nl-NL" sz="1100" b="1" dirty="0" smtClean="0">
              <a:solidFill>
                <a:srgbClr val="000000"/>
              </a:solidFill>
              <a:cs typeface="Arial" pitchFamily="34" charset="0"/>
            </a:endParaRPr>
          </a:p>
          <a:p>
            <a:pPr lvl="0" fontAlgn="base">
              <a:spcBef>
                <a:spcPct val="0"/>
              </a:spcBef>
              <a:spcAft>
                <a:spcPct val="0"/>
              </a:spcAft>
              <a:tabLst>
                <a:tab pos="457200" algn="l"/>
              </a:tabLst>
            </a:pPr>
            <a:endParaRPr kumimoji="0" lang="nl-NL" sz="1100" b="1" i="0" u="none" strike="noStrike" cap="none" normalizeH="0" baseline="0" dirty="0" smtClean="0">
              <a:ln>
                <a:noFill/>
              </a:ln>
              <a:solidFill>
                <a:srgbClr val="000000"/>
              </a:solidFill>
              <a:effectLst/>
              <a:cs typeface="Arial" pitchFamily="34" charset="0"/>
            </a:endParaRPr>
          </a:p>
          <a:p>
            <a:pPr lvl="0" fontAlgn="base">
              <a:spcBef>
                <a:spcPct val="0"/>
              </a:spcBef>
              <a:spcAft>
                <a:spcPct val="0"/>
              </a:spcAft>
              <a:tabLst>
                <a:tab pos="457200" algn="l"/>
              </a:tabLst>
            </a:pPr>
            <a:endParaRPr lang="nl-NL" sz="1100" b="1" dirty="0" smtClean="0">
              <a:solidFill>
                <a:srgbClr val="000000"/>
              </a:solidFill>
              <a:cs typeface="Arial" pitchFamily="34" charset="0"/>
            </a:endParaRPr>
          </a:p>
          <a:p>
            <a:pPr lvl="0" fontAlgn="base">
              <a:spcBef>
                <a:spcPct val="0"/>
              </a:spcBef>
              <a:spcAft>
                <a:spcPct val="0"/>
              </a:spcAft>
              <a:tabLst>
                <a:tab pos="457200" algn="l"/>
              </a:tabLst>
            </a:pPr>
            <a:endParaRPr kumimoji="0" lang="nl-NL" sz="1100" b="1" i="0" u="none" strike="noStrike" cap="none" normalizeH="0" baseline="0" dirty="0" smtClean="0">
              <a:ln>
                <a:noFill/>
              </a:ln>
              <a:solidFill>
                <a:srgbClr val="000000"/>
              </a:solidFill>
              <a:effectLst/>
              <a:cs typeface="Arial" pitchFamily="34" charset="0"/>
            </a:endParaRPr>
          </a:p>
          <a:p>
            <a:pPr lvl="0" fontAlgn="base">
              <a:spcBef>
                <a:spcPct val="0"/>
              </a:spcBef>
              <a:spcAft>
                <a:spcPct val="0"/>
              </a:spcAft>
              <a:tabLst>
                <a:tab pos="457200" algn="l"/>
              </a:tabLst>
            </a:pPr>
            <a:endParaRPr lang="nl-NL" sz="1100" b="1" dirty="0" smtClean="0">
              <a:solidFill>
                <a:srgbClr val="000000"/>
              </a:solidFill>
              <a:cs typeface="Arial" pitchFamily="34" charset="0"/>
            </a:endParaRPr>
          </a:p>
          <a:p>
            <a:pPr lvl="0" fontAlgn="base">
              <a:spcBef>
                <a:spcPct val="0"/>
              </a:spcBef>
              <a:spcAft>
                <a:spcPct val="0"/>
              </a:spcAft>
              <a:tabLst>
                <a:tab pos="457200" algn="l"/>
              </a:tabLst>
            </a:pPr>
            <a:endParaRPr kumimoji="0" lang="nl-NL" sz="1100" b="0" i="0" u="none" strike="noStrike" cap="none" normalizeH="0" baseline="0" dirty="0" smtClean="0">
              <a:ln>
                <a:noFill/>
              </a:ln>
              <a:solidFill>
                <a:schemeClr val="tx1"/>
              </a:solidFill>
              <a:effectLst/>
              <a:cs typeface="Arial" pitchFamily="34" charset="0"/>
            </a:endParaRPr>
          </a:p>
          <a:p>
            <a:pPr marL="342900" lvl="0" indent="-342900" algn="l" eaLnBrk="0" fontAlgn="base" hangingPunct="0">
              <a:spcBef>
                <a:spcPct val="0"/>
              </a:spcBef>
              <a:spcAft>
                <a:spcPct val="0"/>
              </a:spcAft>
              <a:buFont typeface="Arial" pitchFamily="34" charset="0"/>
              <a:buChar char="•"/>
              <a:tabLst>
                <a:tab pos="457200" algn="l"/>
              </a:tabLst>
            </a:pPr>
            <a:r>
              <a:rPr kumimoji="0" lang="nl-NL" b="0" i="0" u="none" strike="noStrike" cap="none" normalizeH="0" baseline="0" dirty="0" smtClean="0">
                <a:ln>
                  <a:noFill/>
                </a:ln>
                <a:solidFill>
                  <a:schemeClr val="tx1">
                    <a:lumMod val="50000"/>
                    <a:lumOff val="50000"/>
                  </a:schemeClr>
                </a:solidFill>
                <a:effectLst/>
                <a:ea typeface="Times New Roman" pitchFamily="18" charset="0"/>
                <a:cs typeface="Arial" pitchFamily="34" charset="0"/>
              </a:rPr>
              <a:t>Blijf netjes in wederhoor. Blijf altijd</a:t>
            </a:r>
            <a:br>
              <a:rPr kumimoji="0" lang="nl-NL" b="0" i="0" u="none" strike="noStrike" cap="none" normalizeH="0" baseline="0" dirty="0" smtClean="0">
                <a:ln>
                  <a:noFill/>
                </a:ln>
                <a:solidFill>
                  <a:schemeClr val="tx1">
                    <a:lumMod val="50000"/>
                    <a:lumOff val="50000"/>
                  </a:schemeClr>
                </a:solidFill>
                <a:effectLst/>
                <a:ea typeface="Times New Roman" pitchFamily="18" charset="0"/>
                <a:cs typeface="Arial" pitchFamily="34" charset="0"/>
              </a:rPr>
            </a:br>
            <a:r>
              <a:rPr kumimoji="0" lang="nl-NL" b="0" i="0" u="none" strike="noStrike" cap="none" normalizeH="0" baseline="0" dirty="0" smtClean="0">
                <a:ln>
                  <a:noFill/>
                </a:ln>
                <a:solidFill>
                  <a:schemeClr val="tx1">
                    <a:lumMod val="50000"/>
                    <a:lumOff val="50000"/>
                  </a:schemeClr>
                </a:solidFill>
                <a:effectLst/>
                <a:ea typeface="Times New Roman" pitchFamily="18" charset="0"/>
                <a:cs typeface="Arial" pitchFamily="34" charset="0"/>
              </a:rPr>
              <a:t>mogelijkheid bieden tot gesprek</a:t>
            </a:r>
          </a:p>
          <a:p>
            <a:pPr marL="342900" lvl="0" indent="-342900" eaLnBrk="0" fontAlgn="base" hangingPunct="0">
              <a:spcBef>
                <a:spcPct val="0"/>
              </a:spcBef>
              <a:spcAft>
                <a:spcPct val="0"/>
              </a:spcAft>
              <a:buFont typeface="+mj-lt"/>
              <a:buAutoNum type="arabicPeriod"/>
              <a:tabLst>
                <a:tab pos="457200" algn="l"/>
              </a:tabLst>
            </a:pPr>
            <a:endParaRPr lang="nl-NL" dirty="0" smtClean="0">
              <a:solidFill>
                <a:srgbClr val="000000"/>
              </a:solidFill>
              <a:cs typeface="Arial" pitchFamily="34" charset="0"/>
            </a:endParaRPr>
          </a:p>
          <a:p>
            <a:pPr marL="342900" lvl="0" indent="-342900" eaLnBrk="0" fontAlgn="base" hangingPunct="0">
              <a:spcBef>
                <a:spcPct val="0"/>
              </a:spcBef>
              <a:spcAft>
                <a:spcPct val="0"/>
              </a:spcAft>
              <a:buFont typeface="+mj-lt"/>
              <a:buAutoNum type="arabicPeriod"/>
              <a:tabLst>
                <a:tab pos="457200" algn="l"/>
              </a:tabLst>
            </a:pPr>
            <a:endParaRPr lang="nl-NL" dirty="0" smtClean="0">
              <a:solidFill>
                <a:srgbClr val="000000"/>
              </a:solidFill>
              <a:latin typeface="Arial" pitchFamily="34" charset="0"/>
              <a:cs typeface="Arial" pitchFamily="34" charset="0"/>
            </a:endParaRPr>
          </a:p>
          <a:p>
            <a:pPr marL="342900" lvl="0" indent="-342900" eaLnBrk="0" fontAlgn="base" hangingPunct="0">
              <a:spcBef>
                <a:spcPct val="0"/>
              </a:spcBef>
              <a:spcAft>
                <a:spcPct val="0"/>
              </a:spcAft>
              <a:buFont typeface="+mj-lt"/>
              <a:buAutoNum type="arabicPeriod"/>
              <a:tabLst>
                <a:tab pos="457200" algn="l"/>
              </a:tabLst>
            </a:pPr>
            <a:endParaRPr lang="nl-NL" dirty="0" smtClean="0">
              <a:solidFill>
                <a:srgbClr val="000000"/>
              </a:solidFill>
              <a:latin typeface="Arial" pitchFamily="34" charset="0"/>
              <a:cs typeface="Arial" pitchFamily="34" charset="0"/>
            </a:endParaRPr>
          </a:p>
          <a:p>
            <a:pPr marL="342900" lvl="0" indent="-342900" eaLnBrk="0" fontAlgn="base" hangingPunct="0">
              <a:spcBef>
                <a:spcPct val="0"/>
              </a:spcBef>
              <a:spcAft>
                <a:spcPct val="0"/>
              </a:spcAft>
              <a:buFont typeface="+mj-lt"/>
              <a:buAutoNum type="arabicPeriod"/>
              <a:tabLst>
                <a:tab pos="457200" algn="l"/>
              </a:tabLst>
            </a:pPr>
            <a:endParaRPr lang="nl-NL" dirty="0" smtClean="0">
              <a:solidFill>
                <a:srgbClr val="000000"/>
              </a:solidFill>
              <a:latin typeface="Arial" pitchFamily="34" charset="0"/>
              <a:cs typeface="Arial" pitchFamily="34" charset="0"/>
            </a:endParaRPr>
          </a:p>
          <a:p>
            <a:endParaRPr lang="nl-NL"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55576" y="332656"/>
            <a:ext cx="7772400" cy="1152128"/>
          </a:xfrm>
        </p:spPr>
        <p:txBody>
          <a:bodyPr>
            <a:normAutofit fontScale="90000"/>
          </a:bodyPr>
          <a:lstStyle/>
          <a:p>
            <a:pPr lvl="0" fontAlgn="base">
              <a:spcAft>
                <a:spcPct val="0"/>
              </a:spcAft>
              <a:tabLst>
                <a:tab pos="457200" algn="l"/>
              </a:tabLst>
            </a:pPr>
            <a:r>
              <a:rPr lang="nl-NL" b="1" u="sng" dirty="0" smtClean="0">
                <a:solidFill>
                  <a:srgbClr val="000000"/>
                </a:solidFill>
                <a:latin typeface="Arial" pitchFamily="34" charset="0"/>
                <a:cs typeface="Arial" pitchFamily="34" charset="0"/>
              </a:rPr>
              <a:t/>
            </a:r>
            <a:br>
              <a:rPr lang="nl-NL" b="1" u="sng" dirty="0" smtClean="0">
                <a:solidFill>
                  <a:srgbClr val="000000"/>
                </a:solidFill>
                <a:latin typeface="Arial" pitchFamily="34" charset="0"/>
                <a:cs typeface="Arial" pitchFamily="34" charset="0"/>
              </a:rPr>
            </a:br>
            <a:r>
              <a:rPr kumimoji="0" lang="nl-NL" sz="800" b="0" i="0" u="none" strike="noStrike" cap="none" normalizeH="0" baseline="0" dirty="0" smtClean="0">
                <a:ln>
                  <a:noFill/>
                </a:ln>
                <a:solidFill>
                  <a:schemeClr val="tx1"/>
                </a:solidFill>
                <a:effectLst/>
                <a:latin typeface="Arial" pitchFamily="34" charset="0"/>
                <a:cs typeface="Arial" pitchFamily="34" charset="0"/>
              </a:rPr>
              <a:t/>
            </a:r>
            <a:br>
              <a:rPr kumimoji="0" lang="nl-NL" sz="800" b="0" i="0" u="none" strike="noStrike" cap="none" normalizeH="0" baseline="0" dirty="0" smtClean="0">
                <a:ln>
                  <a:noFill/>
                </a:ln>
                <a:solidFill>
                  <a:schemeClr val="tx1"/>
                </a:solidFill>
                <a:effectLst/>
                <a:latin typeface="Arial" pitchFamily="34" charset="0"/>
                <a:cs typeface="Arial" pitchFamily="34" charset="0"/>
              </a:rPr>
            </a:br>
            <a:r>
              <a:rPr kumimoji="0" lang="nl-NL" b="1" i="0" u="sng" strike="noStrike" cap="none" normalizeH="0" baseline="0" dirty="0" smtClean="0">
                <a:ln>
                  <a:noFill/>
                </a:ln>
                <a:solidFill>
                  <a:srgbClr val="000000"/>
                </a:solidFill>
                <a:effectLst/>
                <a:latin typeface="Arial" pitchFamily="34" charset="0"/>
                <a:ea typeface="Times New Roman" pitchFamily="18" charset="0"/>
                <a:cs typeface="Arial" pitchFamily="34" charset="0"/>
              </a:rPr>
              <a:t>Publicatie </a:t>
            </a:r>
            <a:br>
              <a:rPr kumimoji="0" lang="nl-NL" b="1" i="0" u="sng" strike="noStrike" cap="none" normalizeH="0" baseline="0" dirty="0" smtClean="0">
                <a:ln>
                  <a:noFill/>
                </a:ln>
                <a:solidFill>
                  <a:srgbClr val="000000"/>
                </a:solidFill>
                <a:effectLst/>
                <a:latin typeface="Arial" pitchFamily="34" charset="0"/>
                <a:ea typeface="Times New Roman" pitchFamily="18" charset="0"/>
                <a:cs typeface="Arial" pitchFamily="34" charset="0"/>
              </a:rPr>
            </a:br>
            <a:r>
              <a:rPr kumimoji="0" lang="nl-NL" sz="5400" i="0" u="none" strike="noStrike" cap="none" normalizeH="0" baseline="0" dirty="0" smtClean="0">
                <a:ln>
                  <a:noFill/>
                </a:ln>
                <a:solidFill>
                  <a:schemeClr val="tx1"/>
                </a:solidFill>
                <a:effectLst/>
                <a:latin typeface="Arial" pitchFamily="34" charset="0"/>
                <a:cs typeface="Arial" pitchFamily="34" charset="0"/>
              </a:rPr>
              <a:t/>
            </a:r>
            <a:br>
              <a:rPr kumimoji="0" lang="nl-NL" sz="5400" i="0" u="none" strike="noStrike" cap="none" normalizeH="0" baseline="0" dirty="0" smtClean="0">
                <a:ln>
                  <a:noFill/>
                </a:ln>
                <a:solidFill>
                  <a:schemeClr val="tx1"/>
                </a:solidFill>
                <a:effectLst/>
                <a:latin typeface="Arial" pitchFamily="34" charset="0"/>
                <a:cs typeface="Arial" pitchFamily="34" charset="0"/>
              </a:rPr>
            </a:br>
            <a:endParaRPr lang="nl-NL" dirty="0"/>
          </a:p>
        </p:txBody>
      </p:sp>
      <p:sp>
        <p:nvSpPr>
          <p:cNvPr id="3" name="Ondertitel 2"/>
          <p:cNvSpPr>
            <a:spLocks noGrp="1"/>
          </p:cNvSpPr>
          <p:nvPr>
            <p:ph type="subTitle" idx="1"/>
          </p:nvPr>
        </p:nvSpPr>
        <p:spPr>
          <a:xfrm>
            <a:off x="755576" y="1124744"/>
            <a:ext cx="7848872" cy="5328592"/>
          </a:xfrm>
        </p:spPr>
        <p:txBody>
          <a:bodyPr>
            <a:normAutofit fontScale="70000" lnSpcReduction="20000"/>
          </a:bodyPr>
          <a:lstStyle/>
          <a:p>
            <a:pPr marL="514350" indent="-514350" algn="l">
              <a:buFont typeface="+mj-lt"/>
              <a:buAutoNum type="arabicPeriod"/>
            </a:pPr>
            <a:r>
              <a:rPr kumimoji="0" lang="nl-NL" i="0" u="none" strike="noStrike" cap="none" normalizeH="0" baseline="0" dirty="0" smtClean="0">
                <a:ln>
                  <a:noFill/>
                </a:ln>
                <a:solidFill>
                  <a:schemeClr val="tx1">
                    <a:lumMod val="50000"/>
                    <a:lumOff val="50000"/>
                  </a:schemeClr>
                </a:solidFill>
                <a:effectLst/>
                <a:latin typeface="Arial" pitchFamily="34" charset="0"/>
                <a:ea typeface="Times New Roman" pitchFamily="18" charset="0"/>
                <a:cs typeface="Arial" pitchFamily="34" charset="0"/>
              </a:rPr>
              <a:t>Laat tegen lezen: Wees je zelf bedacht op lacunes of zwakke plekken.</a:t>
            </a:r>
            <a:br>
              <a:rPr kumimoji="0" lang="nl-NL" i="0" u="none" strike="noStrike" cap="none" normalizeH="0" baseline="0" dirty="0" smtClean="0">
                <a:ln>
                  <a:noFill/>
                </a:ln>
                <a:solidFill>
                  <a:schemeClr val="tx1">
                    <a:lumMod val="50000"/>
                    <a:lumOff val="50000"/>
                  </a:schemeClr>
                </a:solidFill>
                <a:effectLst/>
                <a:latin typeface="Arial" pitchFamily="34" charset="0"/>
                <a:ea typeface="Times New Roman" pitchFamily="18" charset="0"/>
                <a:cs typeface="Arial" pitchFamily="34" charset="0"/>
              </a:rPr>
            </a:br>
            <a:endParaRPr kumimoji="0" lang="nl-NL" i="0" u="none" strike="noStrike" cap="none" normalizeH="0" baseline="0" dirty="0" smtClean="0">
              <a:ln>
                <a:noFill/>
              </a:ln>
              <a:solidFill>
                <a:schemeClr val="tx1">
                  <a:lumMod val="50000"/>
                  <a:lumOff val="50000"/>
                </a:schemeClr>
              </a:solidFill>
              <a:effectLst/>
              <a:latin typeface="Arial" pitchFamily="34" charset="0"/>
              <a:ea typeface="Times New Roman" pitchFamily="18" charset="0"/>
              <a:cs typeface="Arial" pitchFamily="34" charset="0"/>
            </a:endParaRPr>
          </a:p>
          <a:p>
            <a:pPr marL="514350" indent="-514350" algn="l">
              <a:buFont typeface="+mj-lt"/>
              <a:buAutoNum type="arabicPeriod"/>
            </a:pPr>
            <a:r>
              <a:rPr kumimoji="0" lang="nl-NL" i="0" u="none" strike="noStrike" cap="none" normalizeH="0" baseline="0" dirty="0" smtClean="0">
                <a:ln>
                  <a:noFill/>
                </a:ln>
                <a:solidFill>
                  <a:schemeClr val="tx1">
                    <a:lumMod val="50000"/>
                    <a:lumOff val="50000"/>
                  </a:schemeClr>
                </a:solidFill>
                <a:effectLst/>
                <a:latin typeface="Arial" pitchFamily="34" charset="0"/>
                <a:ea typeface="Times New Roman" pitchFamily="18" charset="0"/>
                <a:cs typeface="Arial" pitchFamily="34" charset="0"/>
              </a:rPr>
              <a:t>Denk aan de timing  van je verhaal.</a:t>
            </a:r>
            <a:br>
              <a:rPr kumimoji="0" lang="nl-NL" i="0" u="none" strike="noStrike" cap="none" normalizeH="0" baseline="0" dirty="0" smtClean="0">
                <a:ln>
                  <a:noFill/>
                </a:ln>
                <a:solidFill>
                  <a:schemeClr val="tx1">
                    <a:lumMod val="50000"/>
                    <a:lumOff val="50000"/>
                  </a:schemeClr>
                </a:solidFill>
                <a:effectLst/>
                <a:latin typeface="Arial" pitchFamily="34" charset="0"/>
                <a:ea typeface="Times New Roman" pitchFamily="18" charset="0"/>
                <a:cs typeface="Arial" pitchFamily="34" charset="0"/>
              </a:rPr>
            </a:br>
            <a:r>
              <a:rPr kumimoji="0" lang="nl-NL" i="0" u="none" strike="noStrike" cap="none" normalizeH="0" baseline="0" dirty="0" smtClean="0">
                <a:ln>
                  <a:noFill/>
                </a:ln>
                <a:solidFill>
                  <a:schemeClr val="tx1">
                    <a:lumMod val="50000"/>
                    <a:lumOff val="50000"/>
                  </a:schemeClr>
                </a:solidFill>
                <a:effectLst/>
                <a:latin typeface="Arial" pitchFamily="34" charset="0"/>
                <a:ea typeface="Times New Roman" pitchFamily="18" charset="0"/>
                <a:cs typeface="Arial" pitchFamily="34" charset="0"/>
              </a:rPr>
              <a:t> </a:t>
            </a:r>
          </a:p>
          <a:p>
            <a:pPr marL="514350" indent="-514350" algn="l">
              <a:buFont typeface="+mj-lt"/>
              <a:buAutoNum type="arabicPeriod"/>
            </a:pPr>
            <a:r>
              <a:rPr kumimoji="0" lang="nl-NL" i="0" u="none" strike="noStrike" cap="none" normalizeH="0" baseline="0" dirty="0" smtClean="0">
                <a:ln>
                  <a:noFill/>
                </a:ln>
                <a:solidFill>
                  <a:schemeClr val="tx1">
                    <a:lumMod val="50000"/>
                    <a:lumOff val="50000"/>
                  </a:schemeClr>
                </a:solidFill>
                <a:effectLst/>
                <a:latin typeface="Arial" pitchFamily="34" charset="0"/>
                <a:ea typeface="Times New Roman" pitchFamily="18" charset="0"/>
                <a:cs typeface="Arial" pitchFamily="34" charset="0"/>
              </a:rPr>
              <a:t>Geef bij een onthulling eerst een klein stukje weg. </a:t>
            </a:r>
            <a:br>
              <a:rPr kumimoji="0" lang="nl-NL" i="0" u="none" strike="noStrike" cap="none" normalizeH="0" baseline="0" dirty="0" smtClean="0">
                <a:ln>
                  <a:noFill/>
                </a:ln>
                <a:solidFill>
                  <a:schemeClr val="tx1">
                    <a:lumMod val="50000"/>
                    <a:lumOff val="50000"/>
                  </a:schemeClr>
                </a:solidFill>
                <a:effectLst/>
                <a:latin typeface="Arial" pitchFamily="34" charset="0"/>
                <a:ea typeface="Times New Roman" pitchFamily="18" charset="0"/>
                <a:cs typeface="Arial" pitchFamily="34" charset="0"/>
              </a:rPr>
            </a:br>
            <a:r>
              <a:rPr kumimoji="0" lang="nl-NL" i="0" u="none" strike="noStrike" cap="none" normalizeH="0" baseline="0" dirty="0" smtClean="0">
                <a:ln>
                  <a:noFill/>
                </a:ln>
                <a:solidFill>
                  <a:schemeClr val="tx1">
                    <a:lumMod val="50000"/>
                    <a:lumOff val="50000"/>
                  </a:schemeClr>
                </a:solidFill>
                <a:effectLst/>
                <a:latin typeface="Arial" pitchFamily="34" charset="0"/>
                <a:ea typeface="Times New Roman" pitchFamily="18" charset="0"/>
                <a:cs typeface="Arial" pitchFamily="34" charset="0"/>
              </a:rPr>
              <a:t>Met klein nieuws als een amuse, De onthulling als hoofddiner,</a:t>
            </a:r>
            <a:br>
              <a:rPr kumimoji="0" lang="nl-NL" i="0" u="none" strike="noStrike" cap="none" normalizeH="0" baseline="0" dirty="0" smtClean="0">
                <a:ln>
                  <a:noFill/>
                </a:ln>
                <a:solidFill>
                  <a:schemeClr val="tx1">
                    <a:lumMod val="50000"/>
                    <a:lumOff val="50000"/>
                  </a:schemeClr>
                </a:solidFill>
                <a:effectLst/>
                <a:latin typeface="Arial" pitchFamily="34" charset="0"/>
                <a:ea typeface="Times New Roman" pitchFamily="18" charset="0"/>
                <a:cs typeface="Arial" pitchFamily="34" charset="0"/>
              </a:rPr>
            </a:br>
            <a:endParaRPr kumimoji="0" lang="nl-NL" i="0" u="none" strike="noStrike" cap="none" normalizeH="0" baseline="0" dirty="0" smtClean="0">
              <a:ln>
                <a:noFill/>
              </a:ln>
              <a:solidFill>
                <a:schemeClr val="tx1">
                  <a:lumMod val="50000"/>
                  <a:lumOff val="50000"/>
                </a:schemeClr>
              </a:solidFill>
              <a:effectLst/>
              <a:latin typeface="Arial" pitchFamily="34" charset="0"/>
              <a:ea typeface="Times New Roman" pitchFamily="18" charset="0"/>
              <a:cs typeface="Arial" pitchFamily="34" charset="0"/>
            </a:endParaRPr>
          </a:p>
          <a:p>
            <a:pPr marL="514350" indent="-514350" algn="l">
              <a:buFont typeface="+mj-lt"/>
              <a:buAutoNum type="arabicPeriod"/>
            </a:pPr>
            <a:r>
              <a:rPr kumimoji="0" lang="nl-NL" i="0" u="none" strike="noStrike" cap="none" normalizeH="0" baseline="0" dirty="0" smtClean="0">
                <a:ln>
                  <a:noFill/>
                </a:ln>
                <a:solidFill>
                  <a:schemeClr val="tx1">
                    <a:lumMod val="50000"/>
                    <a:lumOff val="50000"/>
                  </a:schemeClr>
                </a:solidFill>
                <a:effectLst/>
                <a:latin typeface="Arial" pitchFamily="34" charset="0"/>
                <a:ea typeface="Times New Roman" pitchFamily="18" charset="0"/>
                <a:cs typeface="Arial" pitchFamily="34" charset="0"/>
              </a:rPr>
              <a:t>Denk altijd al aan een </a:t>
            </a:r>
            <a:r>
              <a:rPr kumimoji="0" lang="nl-NL" i="0" u="none" strike="noStrike" cap="none" normalizeH="0" baseline="0" dirty="0" err="1" smtClean="0">
                <a:ln>
                  <a:noFill/>
                </a:ln>
                <a:solidFill>
                  <a:schemeClr val="tx1">
                    <a:lumMod val="50000"/>
                    <a:lumOff val="50000"/>
                  </a:schemeClr>
                </a:solidFill>
                <a:effectLst/>
                <a:latin typeface="Arial" pitchFamily="34" charset="0"/>
                <a:ea typeface="Times New Roman" pitchFamily="18" charset="0"/>
                <a:cs typeface="Arial" pitchFamily="34" charset="0"/>
              </a:rPr>
              <a:t>follow</a:t>
            </a:r>
            <a:r>
              <a:rPr kumimoji="0" lang="nl-NL" i="0" u="none" strike="noStrike" cap="none" normalizeH="0" baseline="0" dirty="0" smtClean="0">
                <a:ln>
                  <a:noFill/>
                </a:ln>
                <a:solidFill>
                  <a:schemeClr val="tx1">
                    <a:lumMod val="50000"/>
                    <a:lumOff val="50000"/>
                  </a:schemeClr>
                </a:solidFill>
                <a:effectLst/>
                <a:latin typeface="Arial" pitchFamily="34" charset="0"/>
                <a:ea typeface="Times New Roman" pitchFamily="18" charset="0"/>
                <a:cs typeface="Arial" pitchFamily="34" charset="0"/>
              </a:rPr>
              <a:t> up. Kan interview zijn, een zelf geschreven achtergrond, een reconstructie of deskundigen die bij de feiten een kader schetsen.</a:t>
            </a:r>
            <a:br>
              <a:rPr kumimoji="0" lang="nl-NL" i="0" u="none" strike="noStrike" cap="none" normalizeH="0" baseline="0" dirty="0" smtClean="0">
                <a:ln>
                  <a:noFill/>
                </a:ln>
                <a:solidFill>
                  <a:schemeClr val="tx1">
                    <a:lumMod val="50000"/>
                    <a:lumOff val="50000"/>
                  </a:schemeClr>
                </a:solidFill>
                <a:effectLst/>
                <a:latin typeface="Arial" pitchFamily="34" charset="0"/>
                <a:ea typeface="Times New Roman" pitchFamily="18" charset="0"/>
                <a:cs typeface="Arial" pitchFamily="34" charset="0"/>
              </a:rPr>
            </a:br>
            <a:r>
              <a:rPr kumimoji="0" lang="nl-NL" i="0" u="none" strike="noStrike" cap="none" normalizeH="0" baseline="0" dirty="0" smtClean="0">
                <a:ln>
                  <a:noFill/>
                </a:ln>
                <a:solidFill>
                  <a:schemeClr val="tx1">
                    <a:lumMod val="50000"/>
                    <a:lumOff val="50000"/>
                  </a:schemeClr>
                </a:solidFill>
                <a:effectLst/>
                <a:latin typeface="Arial" pitchFamily="34" charset="0"/>
                <a:ea typeface="Times New Roman" pitchFamily="18" charset="0"/>
                <a:cs typeface="Arial" pitchFamily="34" charset="0"/>
              </a:rPr>
              <a:t> </a:t>
            </a:r>
          </a:p>
          <a:p>
            <a:pPr marL="514350" indent="-514350" algn="l">
              <a:buFont typeface="+mj-lt"/>
              <a:buAutoNum type="arabicPeriod"/>
            </a:pPr>
            <a:r>
              <a:rPr kumimoji="0" lang="nl-NL" i="0" u="none" strike="noStrike" cap="none" normalizeH="0" baseline="0" dirty="0" smtClean="0">
                <a:ln>
                  <a:noFill/>
                </a:ln>
                <a:solidFill>
                  <a:schemeClr val="tx1">
                    <a:lumMod val="50000"/>
                    <a:lumOff val="50000"/>
                  </a:schemeClr>
                </a:solidFill>
                <a:effectLst/>
                <a:latin typeface="Arial" pitchFamily="34" charset="0"/>
                <a:ea typeface="Times New Roman" pitchFamily="18" charset="0"/>
                <a:cs typeface="Arial" pitchFamily="34" charset="0"/>
              </a:rPr>
              <a:t>Blijf de zaak volgen. Maak weer eens een </a:t>
            </a:r>
            <a:r>
              <a:rPr kumimoji="0" lang="nl-NL" i="0" u="none" strike="noStrike" cap="none" normalizeH="0" baseline="0" dirty="0" err="1" smtClean="0">
                <a:ln>
                  <a:noFill/>
                </a:ln>
                <a:solidFill>
                  <a:schemeClr val="tx1">
                    <a:lumMod val="50000"/>
                    <a:lumOff val="50000"/>
                  </a:schemeClr>
                </a:solidFill>
                <a:effectLst/>
                <a:latin typeface="Arial" pitchFamily="34" charset="0"/>
                <a:ea typeface="Times New Roman" pitchFamily="18" charset="0"/>
                <a:cs typeface="Arial" pitchFamily="34" charset="0"/>
              </a:rPr>
              <a:t>round</a:t>
            </a:r>
            <a:r>
              <a:rPr kumimoji="0" lang="nl-NL" i="0" u="none" strike="noStrike" cap="none" normalizeH="0" baseline="0" dirty="0" smtClean="0">
                <a:ln>
                  <a:noFill/>
                </a:ln>
                <a:solidFill>
                  <a:schemeClr val="tx1">
                    <a:lumMod val="50000"/>
                    <a:lumOff val="50000"/>
                  </a:schemeClr>
                </a:solidFill>
                <a:effectLst/>
                <a:latin typeface="Arial" pitchFamily="34" charset="0"/>
                <a:ea typeface="Times New Roman" pitchFamily="18" charset="0"/>
                <a:cs typeface="Arial" pitchFamily="34" charset="0"/>
              </a:rPr>
              <a:t> up. Daarmee houd je een bepaald onderwerp in het nieuws. Mensen weten daardoor dat jij de zaak nog steeds volgt. Continuïteit in berichtgeving levert nieuwe bronnen op.</a:t>
            </a:r>
          </a:p>
          <a:p>
            <a:pPr marL="514350" indent="-514350" algn="l">
              <a:buFont typeface="+mj-lt"/>
              <a:buAutoNum type="arabicPeriod"/>
            </a:pPr>
            <a:endParaRPr lang="nl-NL" sz="500" dirty="0">
              <a:solidFill>
                <a:schemeClr val="tx1">
                  <a:lumMod val="50000"/>
                  <a:lumOff val="50000"/>
                </a:schemeClr>
              </a:solidFill>
              <a:latin typeface="Arial" pitchFamily="34" charset="0"/>
              <a:cs typeface="Arial" pitchFamily="34" charset="0"/>
            </a:endParaRPr>
          </a:p>
          <a:p>
            <a:pPr marL="514350" indent="-514350" algn="l">
              <a:buFont typeface="+mj-lt"/>
              <a:buAutoNum type="arabicPeriod"/>
            </a:pPr>
            <a:endParaRPr kumimoji="0" lang="nl-NL" sz="500" i="0" u="none" strike="noStrike" cap="none" normalizeH="0" baseline="0" dirty="0" smtClean="0">
              <a:ln>
                <a:noFill/>
              </a:ln>
              <a:solidFill>
                <a:schemeClr val="tx1">
                  <a:lumMod val="50000"/>
                  <a:lumOff val="50000"/>
                </a:schemeClr>
              </a:solidFill>
              <a:effectLst/>
              <a:latin typeface="Arial" pitchFamily="34" charset="0"/>
              <a:cs typeface="Arial" pitchFamily="34" charset="0"/>
            </a:endParaRPr>
          </a:p>
          <a:p>
            <a:pPr marL="514350" indent="-514350" algn="l">
              <a:buFont typeface="+mj-lt"/>
              <a:buAutoNum type="arabicPeriod"/>
            </a:pPr>
            <a:endParaRPr lang="nl-NL" sz="500" dirty="0">
              <a:solidFill>
                <a:schemeClr val="tx1">
                  <a:lumMod val="50000"/>
                  <a:lumOff val="50000"/>
                </a:schemeClr>
              </a:solidFill>
              <a:latin typeface="Arial" pitchFamily="34" charset="0"/>
              <a:cs typeface="Arial" pitchFamily="34" charset="0"/>
            </a:endParaRPr>
          </a:p>
          <a:p>
            <a:pPr marL="514350" indent="-514350" algn="l">
              <a:buFont typeface="+mj-lt"/>
              <a:buAutoNum type="arabicPeriod"/>
            </a:pPr>
            <a:endParaRPr lang="nl-NL" dirty="0">
              <a:solidFill>
                <a:schemeClr val="tx1">
                  <a:lumMod val="50000"/>
                  <a:lumOff val="50000"/>
                </a:schemeClr>
              </a:solidFill>
            </a:endParaRPr>
          </a:p>
        </p:txBody>
      </p:sp>
    </p:spTree>
  </p:cSld>
  <p:clrMapOvr>
    <a:masterClrMapping/>
  </p:clrMapOvr>
</p:sld>
</file>

<file path=ppt/theme/theme1.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TotalTime>
  <Words>323</Words>
  <Application>Microsoft Office PowerPoint</Application>
  <PresentationFormat>Diavoorstelling (4:3)</PresentationFormat>
  <Paragraphs>81</Paragraphs>
  <Slides>13</Slides>
  <Notes>0</Notes>
  <HiddenSlides>0</HiddenSlides>
  <MMClips>0</MMClips>
  <ScaleCrop>false</ScaleCrop>
  <HeadingPairs>
    <vt:vector size="4" baseType="variant">
      <vt:variant>
        <vt:lpstr>Thema</vt:lpstr>
      </vt:variant>
      <vt:variant>
        <vt:i4>1</vt:i4>
      </vt:variant>
      <vt:variant>
        <vt:lpstr>Diatitels</vt:lpstr>
      </vt:variant>
      <vt:variant>
        <vt:i4>13</vt:i4>
      </vt:variant>
    </vt:vector>
  </HeadingPairs>
  <TitlesOfParts>
    <vt:vector size="14" baseType="lpstr">
      <vt:lpstr>Office-thema</vt:lpstr>
      <vt:lpstr>Bronnen: </vt:lpstr>
      <vt:lpstr>Stel je zelf de vragen:  </vt:lpstr>
      <vt:lpstr> ARCHIEVEN </vt:lpstr>
      <vt:lpstr>Richtlijnen bij het roodwitte lint: </vt:lpstr>
      <vt:lpstr>vervolgstappen</vt:lpstr>
      <vt:lpstr>Dia 6</vt:lpstr>
      <vt:lpstr>Nog meer</vt:lpstr>
      <vt:lpstr>Belangrijk!!!!</vt:lpstr>
      <vt:lpstr>Werkwijze </vt:lpstr>
      <vt:lpstr>Onderzoeksmethoden: </vt:lpstr>
      <vt:lpstr>  Werkhouding</vt:lpstr>
      <vt:lpstr>Wederhoor </vt:lpstr>
      <vt:lpstr>  Publicatie   </vt:lpstr>
    </vt:vector>
  </TitlesOfParts>
  <Company>Wegener Media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Kamer van Koophandel:</dc:title>
  <dc:creator>P.Bolwerk</dc:creator>
  <cp:lastModifiedBy>P.Bolwerk</cp:lastModifiedBy>
  <cp:revision>23</cp:revision>
  <dcterms:created xsi:type="dcterms:W3CDTF">2015-04-12T13:10:25Z</dcterms:created>
  <dcterms:modified xsi:type="dcterms:W3CDTF">2015-04-12T14:40:27Z</dcterms:modified>
</cp:coreProperties>
</file>