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86" r:id="rId2"/>
    <p:sldId id="288" r:id="rId3"/>
    <p:sldId id="279" r:id="rId4"/>
    <p:sldId id="280" r:id="rId5"/>
    <p:sldId id="281" r:id="rId6"/>
    <p:sldId id="282" r:id="rId7"/>
    <p:sldId id="283" r:id="rId8"/>
    <p:sldId id="284" r:id="rId9"/>
    <p:sldId id="285" r:id="rId10"/>
  </p:sldIdLst>
  <p:sldSz cx="9144000" cy="6858000" type="screen4x3"/>
  <p:notesSz cx="6797675" cy="9928225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2" autoAdjust="0"/>
  </p:normalViewPr>
  <p:slideViewPr>
    <p:cSldViewPr>
      <p:cViewPr>
        <p:scale>
          <a:sx n="110" d="100"/>
          <a:sy n="110" d="100"/>
        </p:scale>
        <p:origin x="-210" y="16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3438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6CB05-937C-43C8-9ABD-2B42E9C62258}" type="datetimeFigureOut">
              <a:rPr lang="nl-NL" smtClean="0"/>
              <a:t>20-4-2015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E42FD-CD10-4D93-AF75-EE729DAE98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7018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7E3E2-352C-45A5-9A85-2B327A808046}" type="datetimeFigureOut">
              <a:rPr lang="nl-NL" smtClean="0"/>
              <a:t>20-4-2015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56529-7E6C-47D6-860A-287F53202CC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567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75B09-AA08-45E2-BC1E-C81EB2A37587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A0743-270E-456F-B4E0-CB01E088349F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313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C0F8E-2EC4-4C25-862D-433B247B2FBA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25B50-66B4-4EA4-AEC3-6D9283D4E0CE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40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CC090-40FF-41DA-9F8A-BA49041C0ABE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F56B8-3DA4-4351-8E41-B6B229F9464F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9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2982B-99BD-4EAF-8C05-2F8A2F35DAD6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0401F-2AAA-41CC-8CA3-1B56D92828A4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3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44E49-A039-491F-A1F0-6A5F6D85F652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51E7D-F35D-4332-B3BC-B0586D2E511F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4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64F57-45C8-4C29-9439-BADCFDA2F820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F123E-9863-483C-A80C-1C40EEDE9697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8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5801D-8E4F-490D-A979-63CE93106F27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F1C02-992E-43A1-A04F-893B1C231217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419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A4899-9315-41AC-BBB5-9A6755CBA41F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62983-3DC3-4378-8365-D8C8B143FD4F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3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B2C4A-B949-417B-B541-62C82D8B2A20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60162-8B73-428A-911F-CBF4E4100547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0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45DDE-5166-4C60-8916-E8F84FA09BCF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B0062-C42F-4E6B-AA44-71ACC51331E7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82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12554-4D13-4026-B828-F56C9C06F725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9E55B-91CA-4604-977A-92D788947243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23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ontwerp-p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het opmaakprofiel te bewerken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opmaakprofielen van de modeltekst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  <a:p>
            <a:pPr lvl="4"/>
            <a:r>
              <a:rPr lang="nl-NL" altLang="nl-NL" smtClean="0"/>
              <a:t>Vijfde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rebuchet MS" pitchFamily="34" charset="0"/>
              </a:defRPr>
            </a:lvl1pPr>
          </a:lstStyle>
          <a:p>
            <a:pPr>
              <a:defRPr/>
            </a:pPr>
            <a:fld id="{D08FCF36-46F2-402F-8905-51A87D6DD931}" type="datetime1">
              <a:rPr lang="nl-NL" smtClean="0">
                <a:solidFill>
                  <a:srgbClr val="000000"/>
                </a:solidFill>
              </a:rPr>
              <a:t>20-4-2015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rebuchet MS" pitchFamily="34" charset="0"/>
              </a:defRPr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5787C59-37A9-45BA-953F-0A6300A70377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29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endParaRPr lang="nl-NL" sz="28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2000" dirty="0" smtClean="0"/>
          </a:p>
          <a:p>
            <a:pPr marL="0" indent="0">
              <a:buNone/>
            </a:pPr>
            <a:r>
              <a:rPr lang="nl-NL" dirty="0" err="1"/>
              <a:t>Trainingsdag</a:t>
            </a:r>
            <a:r>
              <a:rPr lang="nl-NL" dirty="0"/>
              <a:t> lokale en </a:t>
            </a:r>
            <a:r>
              <a:rPr lang="nl-NL"/>
              <a:t>regionale </a:t>
            </a:r>
            <a:r>
              <a:rPr lang="nl-NL" smtClean="0"/>
              <a:t>onderzoeksjournalistiek NVOJ</a:t>
            </a:r>
            <a:r>
              <a:rPr lang="nl-NL" dirty="0"/>
              <a:t/>
            </a:r>
            <a:br>
              <a:rPr lang="nl-NL" dirty="0"/>
            </a:b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 algn="r">
              <a:buNone/>
            </a:pPr>
            <a:r>
              <a:rPr lang="nl-NL" sz="1600" dirty="0" smtClean="0"/>
              <a:t>Piet de Kroon</a:t>
            </a:r>
          </a:p>
          <a:p>
            <a:pPr marL="0" indent="0" algn="r">
              <a:buNone/>
            </a:pPr>
            <a:r>
              <a:rPr lang="nl-NL" sz="1600" dirty="0" smtClean="0"/>
              <a:t>18 april 2015, 10.10-11.10 uur</a:t>
            </a:r>
          </a:p>
          <a:p>
            <a:pPr marL="0" indent="0" algn="r">
              <a:buNone/>
            </a:pPr>
            <a:r>
              <a:rPr lang="nl-NL" sz="1600" dirty="0" smtClean="0"/>
              <a:t>Hogeschool Utrecht </a:t>
            </a:r>
          </a:p>
          <a:p>
            <a:pPr marL="0" indent="0" algn="r">
              <a:buNone/>
            </a:pPr>
            <a:r>
              <a:rPr lang="nl-NL" sz="1600" dirty="0" smtClean="0"/>
              <a:t>Padualaan 97, lokaal 3.019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nl-NL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27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nl-NL" sz="2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Analyse evaluaties 2011-2014 </a:t>
            </a:r>
            <a:br>
              <a:rPr lang="nl-NL" sz="2800" b="1" dirty="0" smtClean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nl-NL" sz="2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Limburg en Noord-Brabant</a:t>
            </a:r>
            <a:endParaRPr lang="nl-NL" sz="28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2000" dirty="0" smtClean="0"/>
          </a:p>
          <a:p>
            <a:r>
              <a:rPr lang="nl-NL" sz="2000" dirty="0" smtClean="0">
                <a:latin typeface="Tahoma" panose="020B0604030504040204" pitchFamily="34" charset="0"/>
                <a:cs typeface="Tahoma" panose="020B0604030504040204" pitchFamily="34" charset="0"/>
              </a:rPr>
              <a:t>113 (58 Limburg en 55 Brabant) evaluaties onderzocht op agenda </a:t>
            </a:r>
            <a:r>
              <a:rPr lang="nl-NL" sz="2000" dirty="0">
                <a:latin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nl-NL" sz="2000" dirty="0" smtClean="0">
                <a:latin typeface="Tahoma" panose="020B0604030504040204" pitchFamily="34" charset="0"/>
                <a:cs typeface="Tahoma" panose="020B0604030504040204" pitchFamily="34" charset="0"/>
              </a:rPr>
              <a:t>tatencommissies: evaluaties in opdracht van GS, 217a,PS, rapporten adviescommissies, SER, rekenkamer</a:t>
            </a:r>
          </a:p>
          <a:p>
            <a:pPr marL="0" indent="0">
              <a:buNone/>
            </a:pPr>
            <a:endParaRPr lang="nl-NL" sz="2000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l-NL" sz="2000" dirty="0" smtClean="0">
                <a:latin typeface="Tahoma" panose="020B0604030504040204" pitchFamily="34" charset="0"/>
                <a:cs typeface="Tahoma" panose="020B0604030504040204" pitchFamily="34" charset="0"/>
              </a:rPr>
              <a:t>Evaluaties verdeeld over verschillende beleidsvelden</a:t>
            </a:r>
          </a:p>
          <a:p>
            <a:pPr marL="0" indent="0">
              <a:buNone/>
            </a:pPr>
            <a:endParaRPr lang="nl-NL" sz="2000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l-NL" sz="2000" dirty="0" smtClean="0">
                <a:latin typeface="Tahoma" panose="020B0604030504040204" pitchFamily="34" charset="0"/>
                <a:cs typeface="Tahoma" panose="020B0604030504040204" pitchFamily="34" charset="0"/>
              </a:rPr>
              <a:t>Per beleidsveld aandachtspunten gedestilleerd</a:t>
            </a:r>
          </a:p>
          <a:p>
            <a:pPr marL="0" indent="0">
              <a:buNone/>
            </a:pPr>
            <a:endParaRPr lang="nl-NL" sz="2000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l-NL" sz="2000" dirty="0" smtClean="0">
                <a:latin typeface="Tahoma" panose="020B0604030504040204" pitchFamily="34" charset="0"/>
                <a:cs typeface="Tahoma" panose="020B0604030504040204" pitchFamily="34" charset="0"/>
              </a:rPr>
              <a:t>Rode draad uit aandachtspunten</a:t>
            </a:r>
          </a:p>
          <a:p>
            <a:pPr marL="0" indent="0">
              <a:buNone/>
            </a:pPr>
            <a:endParaRPr lang="nl-NL" sz="2000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l-NL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7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Rode draad 1</a:t>
            </a:r>
            <a:endParaRPr lang="nl-NL" sz="4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0" indent="0" algn="ctr">
              <a:buNone/>
            </a:pPr>
            <a:r>
              <a:rPr lang="nl-NL" sz="2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Visie, strategie en beleid </a:t>
            </a:r>
          </a:p>
          <a:p>
            <a:pPr marL="0" indent="0">
              <a:buNone/>
            </a:pPr>
            <a:endParaRPr lang="nl-NL" sz="2800" dirty="0" smtClean="0"/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Langetermijn denken</a:t>
            </a: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Herbezinning op rol provincie</a:t>
            </a: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Maken van gerichte beleidskeuzes</a:t>
            </a: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Samenhang in beleid (integraliteit)</a:t>
            </a: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Scherpte in realistische doelen en te </a:t>
            </a:r>
            <a:r>
              <a:rPr lang="nl-NL" sz="2400" smtClean="0">
                <a:latin typeface="Arial" panose="020B0604020202020204" pitchFamily="34" charset="0"/>
                <a:cs typeface="Arial" panose="020B0604020202020204" pitchFamily="34" charset="0"/>
              </a:rPr>
              <a:t>bereiken resultaten</a:t>
            </a:r>
            <a:endParaRPr 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l-NL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18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pPr marL="0" indent="0" algn="ctr">
              <a:buNone/>
            </a:pPr>
            <a:r>
              <a:rPr lang="nl-NL" sz="2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Samenwerking, netwerk- en ketenvorming </a:t>
            </a:r>
          </a:p>
          <a:p>
            <a:pPr marL="0" indent="0">
              <a:buNone/>
            </a:pPr>
            <a:endParaRPr lang="nl-NL" sz="1400" dirty="0" smtClean="0"/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Maken van heldere afspraken</a:t>
            </a: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Zorgvuldige besluitvormingsprocedure voorafgaand aan al dan niet samenwerken: wegen van ‘echte’ alternatieven</a:t>
            </a: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Borgen/nakomen van afspraken</a:t>
            </a:r>
          </a:p>
          <a:p>
            <a:pPr marL="0" indent="0">
              <a:buNone/>
            </a:pPr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Bestuurlijk commitment is niet genoeg</a:t>
            </a: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Regievoering, voortouw bij het aangaan van samenwerkingsrelaties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l-NL" sz="1000" dirty="0">
              <a:solidFill>
                <a:srgbClr val="000000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Rode draad 2 </a:t>
            </a:r>
            <a:endParaRPr lang="nl-NL" sz="4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3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32449"/>
          </a:xfrm>
        </p:spPr>
        <p:txBody>
          <a:bodyPr/>
          <a:lstStyle/>
          <a:p>
            <a:pPr marL="0" indent="0" algn="ctr">
              <a:buNone/>
            </a:pPr>
            <a:r>
              <a:rPr lang="nl-NL" sz="2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Kennismanagement</a:t>
            </a:r>
          </a:p>
          <a:p>
            <a:pPr marL="0" indent="0">
              <a:buNone/>
            </a:pPr>
            <a:endParaRPr lang="nl-NL" sz="1400" dirty="0" smtClean="0"/>
          </a:p>
          <a:p>
            <a:pPr marL="0" indent="0">
              <a:buNone/>
            </a:pPr>
            <a:endParaRPr lang="nl-NL" sz="1400" dirty="0" smtClean="0"/>
          </a:p>
          <a:p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Welke kennis en deskundigheid is nodig, ook op langere termijn</a:t>
            </a:r>
          </a:p>
          <a:p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Intern versus extern: inhuur, uitbesteden, shared service</a:t>
            </a:r>
          </a:p>
          <a:p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Behoud van kennis</a:t>
            </a:r>
          </a:p>
          <a:p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Kennisdeling binnen de eigen organisatie en met externe partijen</a:t>
            </a:r>
          </a:p>
          <a:p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Efficiënt verwerven van kennis</a:t>
            </a:r>
          </a:p>
          <a:p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Sturing op externe partijen en op afstand geplaatste instellingen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l-NL" sz="1000" dirty="0">
              <a:solidFill>
                <a:srgbClr val="000000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Rode draad 3</a:t>
            </a:r>
            <a:endParaRPr lang="nl-NL" sz="4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7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Rode draad 4</a:t>
            </a:r>
            <a:endParaRPr lang="nl-NL" sz="4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032449"/>
          </a:xfrm>
        </p:spPr>
        <p:txBody>
          <a:bodyPr/>
          <a:lstStyle/>
          <a:p>
            <a:pPr marL="0" indent="0" algn="ctr">
              <a:buNone/>
            </a:pPr>
            <a:r>
              <a:rPr lang="nl-NL" b="1" dirty="0" err="1" smtClean="0">
                <a:latin typeface="Tahoma" panose="020B0604030504040204" pitchFamily="34" charset="0"/>
                <a:cs typeface="Tahoma" panose="020B0604030504040204" pitchFamily="34" charset="0"/>
              </a:rPr>
              <a:t>Governance</a:t>
            </a:r>
            <a:endParaRPr lang="nl-NL" b="1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nl-N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(sturen, beheersen, verantwoorden, toezicht)</a:t>
            </a:r>
          </a:p>
          <a:p>
            <a:pPr marL="0" indent="0" algn="ctr">
              <a:buNone/>
            </a:pPr>
            <a:endParaRPr lang="nl-N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 organisatie: heldere verdeling bevoegdheden,  verantwoordelijkheden en taken. Hoe is de interne controle vormgegeven: tegenspraak en lerende organisatie</a:t>
            </a:r>
          </a:p>
          <a:p>
            <a:pPr marL="0" indent="0">
              <a:buNone/>
            </a:pPr>
            <a:endParaRPr lang="nl-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Inrichting en werking risicomanagement: identificeren; beoordelen; analyse bestaande beheersmaatregelen; ontwerpen en uitvoeren actieplannen; meten, controleren en rapporteren; resultaten integreren in besluitvormingsprocessen</a:t>
            </a:r>
          </a:p>
          <a:p>
            <a:pPr marL="0" indent="0">
              <a:buNone/>
            </a:pPr>
            <a:r>
              <a:rPr lang="nl-NL" dirty="0" smtClean="0"/>
              <a:t>	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l-NL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85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Rode draad 5</a:t>
            </a:r>
            <a:endParaRPr lang="nl-NL" sz="4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3921299"/>
          </a:xfrm>
        </p:spPr>
        <p:txBody>
          <a:bodyPr/>
          <a:lstStyle/>
          <a:p>
            <a:pPr marL="0" indent="0" algn="ctr">
              <a:buNone/>
            </a:pPr>
            <a:r>
              <a:rPr lang="nl-NL" sz="2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Verantwoordingsinformatie</a:t>
            </a:r>
          </a:p>
          <a:p>
            <a:pPr marL="0" indent="0">
              <a:buNone/>
            </a:pPr>
            <a:endParaRPr lang="nl-NL" sz="1400" dirty="0" smtClean="0"/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Systematische monitoring, evaluaties</a:t>
            </a:r>
          </a:p>
          <a:p>
            <a:pPr marL="0" indent="0">
              <a:buNone/>
            </a:pPr>
            <a:endParaRPr 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Kwaliteit verantwoordingsinformatie: van wezenlijk belang voor PS om controlerende taak uit te kunnen voeren (ook verantwoording inzake verbonden partijen): </a:t>
            </a:r>
            <a:r>
              <a:rPr lang="nl-NL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sluitend, begrijpelijk, transparant, volledig</a:t>
            </a:r>
          </a:p>
          <a:p>
            <a:pPr marL="0" indent="0">
              <a:buNone/>
            </a:pPr>
            <a:endParaRPr 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Verbreding naar andere sectoren en programma’s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l-NL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4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Rode draad 6</a:t>
            </a:r>
            <a:endParaRPr lang="nl-NL" sz="4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1628800"/>
            <a:ext cx="8373616" cy="4320480"/>
          </a:xfrm>
        </p:spPr>
        <p:txBody>
          <a:bodyPr/>
          <a:lstStyle/>
          <a:p>
            <a:pPr marL="0" indent="0" algn="ctr">
              <a:buNone/>
            </a:pPr>
            <a:r>
              <a:rPr lang="nl-NL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Financiën</a:t>
            </a:r>
          </a:p>
          <a:p>
            <a:endParaRPr 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Inzet financiële middelen ter financiering van externe partijen: alternatieven, subsidiëring, fondsen</a:t>
            </a:r>
          </a:p>
          <a:p>
            <a:pPr marL="0" indent="0">
              <a:buNone/>
            </a:pPr>
            <a:endParaRPr 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Inzicht in opbouw en verdeling (beheers)kosten, ook op langere termijn</a:t>
            </a:r>
          </a:p>
          <a:p>
            <a:pPr marL="0" indent="0">
              <a:buNone/>
            </a:pPr>
            <a:endParaRPr 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Scherpe omschrijving gehanteerde begrippen</a:t>
            </a:r>
          </a:p>
          <a:p>
            <a:pPr marL="0" indent="0">
              <a:buNone/>
            </a:pPr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(voorbeeld: </a:t>
            </a:r>
            <a:r>
              <a:rPr lang="nl-NL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revolverend</a:t>
            </a:r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nl-NL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l-NL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8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Rode draad 7</a:t>
            </a:r>
            <a:endParaRPr lang="nl-NL" sz="4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3949899"/>
          </a:xfrm>
        </p:spPr>
        <p:txBody>
          <a:bodyPr/>
          <a:lstStyle/>
          <a:p>
            <a:pPr marL="0" indent="0">
              <a:buNone/>
            </a:pPr>
            <a:r>
              <a:rPr lang="nl-NL" sz="28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Kaderstelling PS</a:t>
            </a:r>
          </a:p>
          <a:p>
            <a:pPr marL="0" indent="0">
              <a:buNone/>
            </a:pPr>
            <a:endParaRPr lang="nl-NL" sz="1400" dirty="0" smtClean="0"/>
          </a:p>
          <a:p>
            <a:r>
              <a:rPr lang="nl-N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PS beter in positie aan de voorkant: bij beleidsontwikkeling en nieuwe projecten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25B50-66B4-4EA4-AEC3-6D9283D4E0CE}" type="slidenum">
              <a:rPr lang="nl-NL" sz="1000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l-NL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6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roductie NVOJ">
  <a:themeElements>
    <a:clrScheme name="ontwerpsjabloon - huisstijlZR - 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ntwerpsjabloon - huisstijlZR - pp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ntwerpsjabloon - huisstijlZR - 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twerpsjabloon - huisstijlZR - p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twerpsjabloon - huisstijlZR - p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twerpsjabloon - huisstijlZR - p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twerpsjabloon - huisstijlZR - p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twerpsjabloon - huisstijlZR - p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twerpsjabloon - huisstijlZR - p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twerpsjabloon - huisstijlZR - p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twerpsjabloon - huisstijlZR - p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twerpsjabloon - huisstijlZR - p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twerpsjabloon - huisstijlZR - p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twerpsjabloon - huisstijlZR - p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Introductie NVOJ</Template>
  <TotalTime>1</TotalTime>
  <Words>349</Words>
  <Application>Microsoft Office PowerPoint</Application>
  <PresentationFormat>Diavoorstelling (4:3)</PresentationFormat>
  <Paragraphs>81</Paragraphs>
  <Slides>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0" baseType="lpstr">
      <vt:lpstr>Introductie NVOJ</vt:lpstr>
      <vt:lpstr>PowerPoint-presentatie</vt:lpstr>
      <vt:lpstr>Analyse evaluaties 2011-2014  Limburg en Noord-Brabant</vt:lpstr>
      <vt:lpstr>Rode draad 1</vt:lpstr>
      <vt:lpstr>Rode draad 2 </vt:lpstr>
      <vt:lpstr>Rode draad 3</vt:lpstr>
      <vt:lpstr>Rode draad 4</vt:lpstr>
      <vt:lpstr>Rode draad 5</vt:lpstr>
      <vt:lpstr>Rode draad 6</vt:lpstr>
      <vt:lpstr>Rode draad 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Richel Bernsen</dc:creator>
  <cp:lastModifiedBy>Richel Bernsen</cp:lastModifiedBy>
  <cp:revision>1</cp:revision>
  <cp:lastPrinted>2015-04-16T07:59:38Z</cp:lastPrinted>
  <dcterms:created xsi:type="dcterms:W3CDTF">2015-04-20T10:13:05Z</dcterms:created>
  <dcterms:modified xsi:type="dcterms:W3CDTF">2015-04-20T10:14:09Z</dcterms:modified>
</cp:coreProperties>
</file>